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Lst>
  <p:sldSz cx="18288000" cy="10287000"/>
  <p:notesSz cx="6858000" cy="9144000"/>
  <p:embeddedFontLst>
    <p:embeddedFont>
      <p:font typeface="Archivo Black" panose="020B0604020202020204" charset="0"/>
      <p:regular r:id="rId119"/>
    </p:embeddedFont>
    <p:embeddedFont>
      <p:font typeface="Calibri" panose="020F0502020204030204" pitchFamily="34" charset="0"/>
      <p:regular r:id="rId120"/>
      <p:bold r:id="rId121"/>
      <p:italic r:id="rId122"/>
      <p:boldItalic r:id="rId123"/>
    </p:embeddedFont>
    <p:embeddedFont>
      <p:font typeface="Courgette" panose="020B0604020202020204" charset="0"/>
      <p:regular r:id="rId124"/>
    </p:embeddedFont>
    <p:embeddedFont>
      <p:font typeface="League Spartan" panose="020B0604020202020204" charset="0"/>
      <p:regular r:id="rId125"/>
    </p:embeddedFont>
    <p:embeddedFont>
      <p:font typeface="Open Sans" panose="020B0606030504020204" pitchFamily="34" charset="0"/>
      <p:regular r:id="rId126"/>
    </p:embeddedFont>
    <p:embeddedFont>
      <p:font typeface="Open Sans Bold" panose="020B0604020202020204" charset="0"/>
      <p:regular r:id="rId127"/>
    </p:embeddedFont>
    <p:embeddedFont>
      <p:font typeface="Open Sans Bold Italics" panose="020B0604020202020204" charset="0"/>
      <p:regular r:id="rId128"/>
    </p:embeddedFont>
    <p:embeddedFont>
      <p:font typeface="Open Sans Extra Bold" panose="020B0604020202020204" charset="0"/>
      <p:regular r:id="rId129"/>
    </p:embeddedFont>
    <p:embeddedFont>
      <p:font typeface="Open Sans Extra Bold Italics" panose="020B0604020202020204" charset="0"/>
      <p:regular r:id="rId130"/>
    </p:embeddedFont>
    <p:embeddedFont>
      <p:font typeface="Open Sans Italics" panose="020B0604020202020204" charset="0"/>
      <p:regular r:id="rId131"/>
    </p:embeddedFont>
    <p:embeddedFont>
      <p:font typeface="Open Sans Light" panose="020B0306030504020204" pitchFamily="34" charset="0"/>
      <p:regular r:id="rId132"/>
      <p:italic r:id="rId133"/>
    </p:embeddedFont>
    <p:embeddedFont>
      <p:font typeface="Open Sans Light Bold" panose="020B0604020202020204" charset="0"/>
      <p:regular r:id="rId134"/>
    </p:embeddedFont>
    <p:embeddedFont>
      <p:font typeface="Open Sans Light Italics" panose="020B0604020202020204" charset="0"/>
      <p:regular r:id="rId135"/>
    </p:embeddedFont>
    <p:embeddedFont>
      <p:font typeface="Roboto" panose="02000000000000000000" pitchFamily="2" charset="0"/>
      <p:regular r:id="rId136"/>
      <p:bold r:id="rId137"/>
      <p:italic r:id="rId138"/>
      <p:boldItalic r:id="rId1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5.fntdata"/><Relationship Id="rId128"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6.fntdata"/><Relationship Id="rId139" Type="http://schemas.openxmlformats.org/officeDocument/2006/relationships/font" Target="fonts/font2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6.fntdata"/><Relationship Id="rId129"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1.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2.fntdata"/><Relationship Id="rId135" Type="http://schemas.openxmlformats.org/officeDocument/2006/relationships/font" Target="fonts/font17.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2.fntdata"/><Relationship Id="rId125" Type="http://schemas.openxmlformats.org/officeDocument/2006/relationships/font" Target="fonts/font7.fntdata"/><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3.fntdata"/><Relationship Id="rId136"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3.fntdata"/><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4.fntdata"/><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5.fntdata"/><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3.png"/></Relationships>
</file>

<file path=ppt/slides/_rels/slide10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37.svg"/><Relationship Id="rId4" Type="http://schemas.openxmlformats.org/officeDocument/2006/relationships/image" Target="../media/image36.png"/></Relationships>
</file>

<file path=ppt/slides/_rels/slide1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6.svg"/><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35.svg"/><Relationship Id="rId4" Type="http://schemas.openxmlformats.org/officeDocument/2006/relationships/image" Target="../media/image134.png"/></Relationships>
</file>

<file path=ppt/slides/_rels/slide10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37.svg"/><Relationship Id="rId4" Type="http://schemas.openxmlformats.org/officeDocument/2006/relationships/image" Target="../media/image36.png"/></Relationships>
</file>

<file path=ppt/slides/_rels/slide10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svg"/><Relationship Id="rId4" Type="http://schemas.openxmlformats.org/officeDocument/2006/relationships/image" Target="../media/image90.png"/></Relationships>
</file>

<file path=ppt/slides/_rels/slide10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svg"/><Relationship Id="rId7" Type="http://schemas.openxmlformats.org/officeDocument/2006/relationships/image" Target="../media/image57.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59.svg"/></Relationships>
</file>

<file path=ppt/slides/_rels/slide10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2.svg"/><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6.svg"/><Relationship Id="rId7" Type="http://schemas.openxmlformats.org/officeDocument/2006/relationships/image" Target="../media/image57.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59.svg"/><Relationship Id="rId5" Type="http://schemas.openxmlformats.org/officeDocument/2006/relationships/image" Target="../media/image37.svg"/><Relationship Id="rId10" Type="http://schemas.openxmlformats.org/officeDocument/2006/relationships/image" Target="../media/image58.png"/><Relationship Id="rId4" Type="http://schemas.openxmlformats.org/officeDocument/2006/relationships/image" Target="../media/image36.png"/><Relationship Id="rId9" Type="http://schemas.openxmlformats.org/officeDocument/2006/relationships/image" Target="../media/image168.svg"/></Relationships>
</file>

<file path=ppt/slides/_rels/slide111.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svg"/><Relationship Id="rId4" Type="http://schemas.openxmlformats.org/officeDocument/2006/relationships/image" Target="../media/image90.png"/></Relationships>
</file>

<file path=ppt/slides/_rels/slide11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svg"/><Relationship Id="rId4" Type="http://schemas.openxmlformats.org/officeDocument/2006/relationships/image" Target="../media/image90.png"/></Relationships>
</file>

<file path=ppt/slides/_rels/slide11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7.svg"/><Relationship Id="rId7" Type="http://schemas.openxmlformats.org/officeDocument/2006/relationships/image" Target="../media/image57.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59.svg"/></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svg"/><Relationship Id="rId7" Type="http://schemas.openxmlformats.org/officeDocument/2006/relationships/image" Target="../media/image73.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75.sv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svg"/><Relationship Id="rId7" Type="http://schemas.openxmlformats.org/officeDocument/2006/relationships/image" Target="../media/image77.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79.svg"/></Relationships>
</file>

<file path=ppt/slides/_rels/slide1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sv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11.svg"/><Relationship Id="rId4" Type="http://schemas.openxmlformats.org/officeDocument/2006/relationships/image" Target="../media/image1.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37.sv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37.sv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37.sv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5.svg"/><Relationship Id="rId7" Type="http://schemas.openxmlformats.org/officeDocument/2006/relationships/image" Target="../media/image87.sv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59.svg"/></Relationships>
</file>

<file path=ppt/slides/_rels/slide2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sv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3.sv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9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7.sv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13.svg"/><Relationship Id="rId21" Type="http://schemas.openxmlformats.org/officeDocument/2006/relationships/image" Target="../media/image25.svg"/><Relationship Id="rId7" Type="http://schemas.openxmlformats.org/officeDocument/2006/relationships/image" Target="../media/image2.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2" Type="http://schemas.openxmlformats.org/officeDocument/2006/relationships/image" Target="../media/image12.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5.svg"/><Relationship Id="rId24" Type="http://schemas.openxmlformats.org/officeDocument/2006/relationships/image" Target="../media/image28.png"/><Relationship Id="rId5" Type="http://schemas.openxmlformats.org/officeDocument/2006/relationships/image" Target="../media/image6.svg"/><Relationship Id="rId15" Type="http://schemas.openxmlformats.org/officeDocument/2006/relationships/image" Target="../media/image19.svg"/><Relationship Id="rId23" Type="http://schemas.openxmlformats.org/officeDocument/2006/relationships/image" Target="../media/image27.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5.png"/><Relationship Id="rId9" Type="http://schemas.openxmlformats.org/officeDocument/2006/relationships/image" Target="../media/image4.svg"/><Relationship Id="rId14" Type="http://schemas.openxmlformats.org/officeDocument/2006/relationships/image" Target="../media/image18.png"/><Relationship Id="rId22"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3.sv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6.sv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svg"/><Relationship Id="rId7" Type="http://schemas.openxmlformats.org/officeDocument/2006/relationships/image" Target="../media/image73.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75.svg"/></Relationships>
</file>

<file path=ppt/slides/_rels/slide3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6.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png"/><Relationship Id="rId1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6.sv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37.sv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3.sv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2.svg"/><Relationship Id="rId7"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6.sv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37.sv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6.sv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67.svg"/><Relationship Id="rId7" Type="http://schemas.openxmlformats.org/officeDocument/2006/relationships/image" Target="../media/image4.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6.sv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6.sv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37.sv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6.sv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9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2.sv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37.svg"/><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6.sv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6.sv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37.sv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sv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svg"/><Relationship Id="rId18" Type="http://schemas.openxmlformats.org/officeDocument/2006/relationships/image" Target="../media/image55.svg"/><Relationship Id="rId3" Type="http://schemas.openxmlformats.org/officeDocument/2006/relationships/image" Target="../media/image46.svg"/><Relationship Id="rId7" Type="http://schemas.openxmlformats.org/officeDocument/2006/relationships/image" Target="../media/image50.svg"/><Relationship Id="rId12" Type="http://schemas.openxmlformats.org/officeDocument/2006/relationships/image" Target="../media/image1.png"/><Relationship Id="rId17" Type="http://schemas.openxmlformats.org/officeDocument/2006/relationships/image" Target="../media/image54.png"/><Relationship Id="rId2" Type="http://schemas.openxmlformats.org/officeDocument/2006/relationships/image" Target="../media/image45.png"/><Relationship Id="rId16"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6.svg"/><Relationship Id="rId5" Type="http://schemas.openxmlformats.org/officeDocument/2006/relationships/image" Target="../media/image48.svg"/><Relationship Id="rId1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2.sv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7.svg"/><Relationship Id="rId7" Type="http://schemas.openxmlformats.org/officeDocument/2006/relationships/image" Target="../media/image57.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9.svg"/></Relationships>
</file>

<file path=ppt/slides/_rels/slide7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9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2.sv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37.svg"/><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svg"/><Relationship Id="rId7" Type="http://schemas.openxmlformats.org/officeDocument/2006/relationships/image" Target="../media/image57.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59.svg"/></Relationships>
</file>

<file path=ppt/slides/_rels/slide8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svg"/><Relationship Id="rId4" Type="http://schemas.openxmlformats.org/officeDocument/2006/relationships/image" Target="../media/image134.png"/></Relationships>
</file>

<file path=ppt/slides/_rels/slide8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37.svg"/><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37.svg"/><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35.svg"/><Relationship Id="rId4"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37.svg"/><Relationship Id="rId4" Type="http://schemas.openxmlformats.org/officeDocument/2006/relationships/image" Target="../media/image36.png"/></Relationships>
</file>

<file path=ppt/slides/_rels/slide8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37.sv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43.svg"/><Relationship Id="rId7" Type="http://schemas.openxmlformats.org/officeDocument/2006/relationships/image" Target="../media/image60.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4.png"/></Relationships>
</file>

<file path=ppt/slides/_rels/slide9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35.svg"/><Relationship Id="rId4" Type="http://schemas.openxmlformats.org/officeDocument/2006/relationships/image" Target="../media/image134.png"/></Relationships>
</file>

<file path=ppt/slides/_rels/slide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37.svg"/><Relationship Id="rId4" Type="http://schemas.openxmlformats.org/officeDocument/2006/relationships/image" Target="../media/image36.png"/></Relationships>
</file>

<file path=ppt/slides/_rels/slide9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44.png"/></Relationships>
</file>

<file path=ppt/slides/_rels/slide9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37.svg"/><Relationship Id="rId4" Type="http://schemas.openxmlformats.org/officeDocument/2006/relationships/image" Target="../media/image36.png"/></Relationships>
</file>

<file path=ppt/slides/_rels/slide9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6.svg"/><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35.svg"/><Relationship Id="rId4" Type="http://schemas.openxmlformats.org/officeDocument/2006/relationships/image" Target="../media/image134.png"/></Relationships>
</file>

<file path=ppt/slides/_rels/slide9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37.svg"/><Relationship Id="rId4" Type="http://schemas.openxmlformats.org/officeDocument/2006/relationships/image" Target="../media/image36.png"/></Relationships>
</file>

<file path=ppt/slides/_rels/slide9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344034" y="731492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02135" y="581555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0097666" y="6254241"/>
            <a:ext cx="12080352" cy="7094461"/>
          </a:xfrm>
          <a:custGeom>
            <a:avLst/>
            <a:gdLst/>
            <a:ahLst/>
            <a:cxnLst/>
            <a:rect l="l" t="t" r="r" b="b"/>
            <a:pathLst>
              <a:path w="12080352" h="7094461">
                <a:moveTo>
                  <a:pt x="12080352" y="0"/>
                </a:moveTo>
                <a:lnTo>
                  <a:pt x="0" y="0"/>
                </a:lnTo>
                <a:lnTo>
                  <a:pt x="0" y="7094461"/>
                </a:lnTo>
                <a:lnTo>
                  <a:pt x="12080352" y="7094461"/>
                </a:lnTo>
                <a:lnTo>
                  <a:pt x="120803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1982686" y="-3547231"/>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818546" y="-3656601"/>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645019" y="-3656601"/>
            <a:ext cx="4985647" cy="5303879"/>
          </a:xfrm>
          <a:custGeom>
            <a:avLst/>
            <a:gdLst/>
            <a:ahLst/>
            <a:cxnLst/>
            <a:rect l="l" t="t" r="r" b="b"/>
            <a:pathLst>
              <a:path w="4985647" h="5303879">
                <a:moveTo>
                  <a:pt x="0" y="0"/>
                </a:moveTo>
                <a:lnTo>
                  <a:pt x="4985646" y="0"/>
                </a:lnTo>
                <a:lnTo>
                  <a:pt x="4985646"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28700" y="1028700"/>
            <a:ext cx="16230600" cy="8229600"/>
            <a:chOff x="0" y="0"/>
            <a:chExt cx="4274726" cy="2167467"/>
          </a:xfrm>
        </p:grpSpPr>
        <p:sp>
          <p:nvSpPr>
            <p:cNvPr id="9" name="Freeform 9"/>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9525">
              <a:solidFill>
                <a:srgbClr val="000000"/>
              </a:solidFill>
            </a:ln>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46"/>
                </a:lnSpc>
              </a:pPr>
              <a:endParaRPr/>
            </a:p>
          </p:txBody>
        </p:sp>
      </p:grpSp>
      <p:sp>
        <p:nvSpPr>
          <p:cNvPr id="11" name="TextBox 11"/>
          <p:cNvSpPr txBox="1"/>
          <p:nvPr/>
        </p:nvSpPr>
        <p:spPr>
          <a:xfrm>
            <a:off x="1307413" y="3343544"/>
            <a:ext cx="15673175" cy="2408930"/>
          </a:xfrm>
          <a:prstGeom prst="rect">
            <a:avLst/>
          </a:prstGeom>
        </p:spPr>
        <p:txBody>
          <a:bodyPr lIns="0" tIns="0" rIns="0" bIns="0" rtlCol="0" anchor="t">
            <a:spAutoFit/>
          </a:bodyPr>
          <a:lstStyle/>
          <a:p>
            <a:pPr marL="0" lvl="0" indent="0" algn="ctr">
              <a:lnSpc>
                <a:spcPts val="9622"/>
              </a:lnSpc>
            </a:pPr>
            <a:r>
              <a:rPr lang="en-US" sz="7075" spc="155">
                <a:solidFill>
                  <a:srgbClr val="292F33"/>
                </a:solidFill>
                <a:latin typeface="League Spartan"/>
              </a:rPr>
              <a:t>ANÁLISIS DE SERIES DE TIEMPO MODELADO PREDICTIVO</a:t>
            </a:r>
          </a:p>
        </p:txBody>
      </p:sp>
      <p:sp>
        <p:nvSpPr>
          <p:cNvPr id="12" name="TextBox 12"/>
          <p:cNvSpPr txBox="1"/>
          <p:nvPr/>
        </p:nvSpPr>
        <p:spPr>
          <a:xfrm>
            <a:off x="3512136" y="2649665"/>
            <a:ext cx="11263728" cy="627205"/>
          </a:xfrm>
          <a:prstGeom prst="rect">
            <a:avLst/>
          </a:prstGeom>
        </p:spPr>
        <p:txBody>
          <a:bodyPr lIns="0" tIns="0" rIns="0" bIns="0" rtlCol="0" anchor="t">
            <a:spAutoFit/>
          </a:bodyPr>
          <a:lstStyle/>
          <a:p>
            <a:pPr marL="0" lvl="0" indent="0" algn="ctr">
              <a:lnSpc>
                <a:spcPts val="5196"/>
              </a:lnSpc>
            </a:pPr>
            <a:r>
              <a:rPr lang="en-US" sz="3821" spc="-26">
                <a:solidFill>
                  <a:srgbClr val="292F33"/>
                </a:solidFill>
                <a:latin typeface="League Spartan"/>
              </a:rPr>
              <a:t>PROYECTO FINAL</a:t>
            </a:r>
          </a:p>
        </p:txBody>
      </p:sp>
      <p:sp>
        <p:nvSpPr>
          <p:cNvPr id="13" name="TextBox 13"/>
          <p:cNvSpPr txBox="1"/>
          <p:nvPr/>
        </p:nvSpPr>
        <p:spPr>
          <a:xfrm>
            <a:off x="3512136" y="6073697"/>
            <a:ext cx="11263728" cy="3184603"/>
          </a:xfrm>
          <a:prstGeom prst="rect">
            <a:avLst/>
          </a:prstGeom>
        </p:spPr>
        <p:txBody>
          <a:bodyPr lIns="0" tIns="0" rIns="0" bIns="0" rtlCol="0" anchor="t">
            <a:spAutoFit/>
          </a:bodyPr>
          <a:lstStyle/>
          <a:p>
            <a:pPr algn="ctr">
              <a:lnSpc>
                <a:spcPts val="4244"/>
              </a:lnSpc>
            </a:pPr>
            <a:r>
              <a:rPr lang="en-US" sz="3121" spc="-21">
                <a:solidFill>
                  <a:srgbClr val="292F33"/>
                </a:solidFill>
                <a:latin typeface="Open Sans Light"/>
              </a:rPr>
              <a:t>-GUERRERO PAISANO JESEDH</a:t>
            </a:r>
          </a:p>
          <a:p>
            <a:pPr algn="ctr">
              <a:lnSpc>
                <a:spcPts val="4244"/>
              </a:lnSpc>
            </a:pPr>
            <a:r>
              <a:rPr lang="en-US" sz="3121" spc="-21">
                <a:solidFill>
                  <a:srgbClr val="292F33"/>
                </a:solidFill>
                <a:latin typeface="Open Sans Light"/>
              </a:rPr>
              <a:t>-HUERTA RAMÍREZ MICHAEL ADOLFO</a:t>
            </a:r>
          </a:p>
          <a:p>
            <a:pPr algn="ctr">
              <a:lnSpc>
                <a:spcPts val="4244"/>
              </a:lnSpc>
            </a:pPr>
            <a:r>
              <a:rPr lang="en-US" sz="3121" spc="-21">
                <a:solidFill>
                  <a:srgbClr val="292F33"/>
                </a:solidFill>
                <a:latin typeface="Open Sans Light"/>
              </a:rPr>
              <a:t>-MARAVILLA PERÉZ VIANEY</a:t>
            </a:r>
          </a:p>
          <a:p>
            <a:pPr algn="ctr">
              <a:lnSpc>
                <a:spcPts val="4244"/>
              </a:lnSpc>
            </a:pPr>
            <a:r>
              <a:rPr lang="en-US" sz="3121" spc="-21">
                <a:solidFill>
                  <a:srgbClr val="292F33"/>
                </a:solidFill>
                <a:latin typeface="Open Sans Light"/>
              </a:rPr>
              <a:t>-MONDOLLA CERVANTES ERIN</a:t>
            </a:r>
          </a:p>
          <a:p>
            <a:pPr algn="ctr">
              <a:lnSpc>
                <a:spcPts val="4244"/>
              </a:lnSpc>
            </a:pPr>
            <a:r>
              <a:rPr lang="en-US" sz="3121" spc="-21">
                <a:solidFill>
                  <a:srgbClr val="292F33"/>
                </a:solidFill>
                <a:latin typeface="Open Sans Light"/>
              </a:rPr>
              <a:t>-PEREA SAMANIEGO JESUS GIOVANNI</a:t>
            </a:r>
          </a:p>
          <a:p>
            <a:pPr marL="0" lvl="0" indent="0" algn="ctr">
              <a:lnSpc>
                <a:spcPts val="4244"/>
              </a:lnSpc>
            </a:pPr>
            <a:r>
              <a:rPr lang="en-US" sz="3121" spc="-21">
                <a:solidFill>
                  <a:srgbClr val="292F33"/>
                </a:solidFill>
                <a:latin typeface="Open Sans Light"/>
              </a:rPr>
              <a:t>-ROMAN PARDO ALEJANDRO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28700" y="1028700"/>
            <a:ext cx="16230600" cy="8229600"/>
            <a:chOff x="0" y="0"/>
            <a:chExt cx="4274726" cy="2167467"/>
          </a:xfrm>
        </p:grpSpPr>
        <p:sp>
          <p:nvSpPr>
            <p:cNvPr id="9" name="Freeform 9"/>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9525">
              <a:solidFill>
                <a:srgbClr val="000000"/>
              </a:solidFill>
            </a:ln>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46"/>
                </a:lnSpc>
              </a:pPr>
              <a:endParaRPr/>
            </a:p>
          </p:txBody>
        </p:sp>
      </p:grpSp>
      <p:sp>
        <p:nvSpPr>
          <p:cNvPr id="11" name="Freeform 11"/>
          <p:cNvSpPr/>
          <p:nvPr/>
        </p:nvSpPr>
        <p:spPr>
          <a:xfrm>
            <a:off x="2505616" y="2609193"/>
            <a:ext cx="6638384" cy="6092589"/>
          </a:xfrm>
          <a:custGeom>
            <a:avLst/>
            <a:gdLst/>
            <a:ahLst/>
            <a:cxnLst/>
            <a:rect l="l" t="t" r="r" b="b"/>
            <a:pathLst>
              <a:path w="6638384" h="6092589">
                <a:moveTo>
                  <a:pt x="0" y="0"/>
                </a:moveTo>
                <a:lnTo>
                  <a:pt x="6638384" y="0"/>
                </a:lnTo>
                <a:lnTo>
                  <a:pt x="6638384" y="6092590"/>
                </a:lnTo>
                <a:lnTo>
                  <a:pt x="0" y="6092590"/>
                </a:lnTo>
                <a:lnTo>
                  <a:pt x="0" y="0"/>
                </a:lnTo>
                <a:close/>
              </a:path>
            </a:pathLst>
          </a:custGeom>
          <a:blipFill>
            <a:blip r:embed="rId8"/>
            <a:stretch>
              <a:fillRect/>
            </a:stretch>
          </a:blipFill>
        </p:spPr>
      </p:sp>
      <p:sp>
        <p:nvSpPr>
          <p:cNvPr id="12" name="TextBox 12"/>
          <p:cNvSpPr txBox="1"/>
          <p:nvPr/>
        </p:nvSpPr>
        <p:spPr>
          <a:xfrm>
            <a:off x="1759865" y="1149592"/>
            <a:ext cx="14768270" cy="942560"/>
          </a:xfrm>
          <a:prstGeom prst="rect">
            <a:avLst/>
          </a:prstGeom>
        </p:spPr>
        <p:txBody>
          <a:bodyPr lIns="0" tIns="0" rIns="0" bIns="0" rtlCol="0" anchor="t">
            <a:spAutoFit/>
          </a:bodyPr>
          <a:lstStyle/>
          <a:p>
            <a:pPr marL="0" lvl="0" indent="0" algn="ctr">
              <a:lnSpc>
                <a:spcPts val="7677"/>
              </a:lnSpc>
              <a:spcBef>
                <a:spcPct val="0"/>
              </a:spcBef>
            </a:pPr>
            <a:r>
              <a:rPr lang="en-US" sz="5645" spc="124">
                <a:solidFill>
                  <a:srgbClr val="292F33"/>
                </a:solidFill>
                <a:latin typeface="League Spartan"/>
              </a:rPr>
              <a:t>PORCENTAJE DE VENTAS POR TIENDA</a:t>
            </a:r>
          </a:p>
        </p:txBody>
      </p:sp>
      <p:sp>
        <p:nvSpPr>
          <p:cNvPr id="13" name="Freeform 13"/>
          <p:cNvSpPr/>
          <p:nvPr/>
        </p:nvSpPr>
        <p:spPr>
          <a:xfrm>
            <a:off x="15881229" y="2262896"/>
            <a:ext cx="558050" cy="6785184"/>
          </a:xfrm>
          <a:custGeom>
            <a:avLst/>
            <a:gdLst/>
            <a:ahLst/>
            <a:cxnLst/>
            <a:rect l="l" t="t" r="r" b="b"/>
            <a:pathLst>
              <a:path w="558050" h="6785184">
                <a:moveTo>
                  <a:pt x="0" y="0"/>
                </a:moveTo>
                <a:lnTo>
                  <a:pt x="558050" y="0"/>
                </a:lnTo>
                <a:lnTo>
                  <a:pt x="558050" y="6785184"/>
                </a:lnTo>
                <a:lnTo>
                  <a:pt x="0" y="6785184"/>
                </a:lnTo>
                <a:lnTo>
                  <a:pt x="0" y="0"/>
                </a:lnTo>
                <a:close/>
              </a:path>
            </a:pathLst>
          </a:custGeom>
          <a:blipFill>
            <a:blip r:embed="rId9"/>
            <a:stretch>
              <a:fillRect/>
            </a:stretch>
          </a:blipFill>
        </p:spPr>
      </p:sp>
      <p:sp>
        <p:nvSpPr>
          <p:cNvPr id="14" name="TextBox 14"/>
          <p:cNvSpPr txBox="1"/>
          <p:nvPr/>
        </p:nvSpPr>
        <p:spPr>
          <a:xfrm>
            <a:off x="10141160" y="4203319"/>
            <a:ext cx="4742909" cy="1842263"/>
          </a:xfrm>
          <a:prstGeom prst="rect">
            <a:avLst/>
          </a:prstGeom>
        </p:spPr>
        <p:txBody>
          <a:bodyPr lIns="0" tIns="0" rIns="0" bIns="0" rtlCol="0" anchor="t">
            <a:spAutoFit/>
          </a:bodyPr>
          <a:lstStyle/>
          <a:p>
            <a:pPr marL="452303" lvl="1" indent="-226152" algn="ctr">
              <a:lnSpc>
                <a:spcPts val="2932"/>
              </a:lnSpc>
              <a:buFont typeface="Arial"/>
              <a:buChar char="•"/>
            </a:pPr>
            <a:r>
              <a:rPr lang="en-US" sz="2094">
                <a:solidFill>
                  <a:srgbClr val="293237"/>
                </a:solidFill>
                <a:latin typeface="Open Sans Light"/>
              </a:rPr>
              <a:t>Maven Toys Ciudad de Mexico 2.</a:t>
            </a:r>
          </a:p>
          <a:p>
            <a:pPr marL="452303" lvl="1" indent="-226152" algn="ctr">
              <a:lnSpc>
                <a:spcPts val="2932"/>
              </a:lnSpc>
              <a:buFont typeface="Arial"/>
              <a:buChar char="•"/>
            </a:pPr>
            <a:r>
              <a:rPr lang="en-US" sz="2094">
                <a:solidFill>
                  <a:srgbClr val="293237"/>
                </a:solidFill>
                <a:latin typeface="Open Sans Light"/>
              </a:rPr>
              <a:t>Maven Toys Ciudad de Mexico 1.</a:t>
            </a:r>
          </a:p>
          <a:p>
            <a:pPr marL="452303" lvl="1" indent="-226152" algn="ctr">
              <a:lnSpc>
                <a:spcPts val="2932"/>
              </a:lnSpc>
              <a:buFont typeface="Arial"/>
              <a:buChar char="•"/>
            </a:pPr>
            <a:r>
              <a:rPr lang="en-US" sz="2094">
                <a:solidFill>
                  <a:srgbClr val="293237"/>
                </a:solidFill>
                <a:latin typeface="Open Sans Light"/>
              </a:rPr>
              <a:t>Maven Toys Toluca 1.</a:t>
            </a:r>
          </a:p>
          <a:p>
            <a:pPr marL="452303" lvl="1" indent="-226152" algn="ctr">
              <a:lnSpc>
                <a:spcPts val="2932"/>
              </a:lnSpc>
              <a:buFont typeface="Arial"/>
              <a:buChar char="•"/>
            </a:pPr>
            <a:r>
              <a:rPr lang="en-US" sz="2094">
                <a:solidFill>
                  <a:srgbClr val="293237"/>
                </a:solidFill>
                <a:latin typeface="Open Sans Light"/>
              </a:rPr>
              <a:t>Maven Toys Guadalajara 3.</a:t>
            </a:r>
          </a:p>
          <a:p>
            <a:pPr marL="452303" lvl="1" indent="-226152" algn="ctr">
              <a:lnSpc>
                <a:spcPts val="2932"/>
              </a:lnSpc>
              <a:spcBef>
                <a:spcPct val="0"/>
              </a:spcBef>
              <a:buFont typeface="Arial"/>
              <a:buChar char="•"/>
            </a:pPr>
            <a:r>
              <a:rPr lang="en-US" sz="2094">
                <a:solidFill>
                  <a:srgbClr val="293237"/>
                </a:solidFill>
                <a:latin typeface="Open Sans Light"/>
              </a:rPr>
              <a:t>Maven Toys Monterrey 2.</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735295" y="5651478"/>
            <a:ext cx="12817409" cy="4582761"/>
          </a:xfrm>
          <a:custGeom>
            <a:avLst/>
            <a:gdLst/>
            <a:ahLst/>
            <a:cxnLst/>
            <a:rect l="l" t="t" r="r" b="b"/>
            <a:pathLst>
              <a:path w="12817409" h="4582761">
                <a:moveTo>
                  <a:pt x="0" y="0"/>
                </a:moveTo>
                <a:lnTo>
                  <a:pt x="12817410" y="0"/>
                </a:lnTo>
                <a:lnTo>
                  <a:pt x="12817410" y="4582761"/>
                </a:lnTo>
                <a:lnTo>
                  <a:pt x="0" y="4582761"/>
                </a:lnTo>
                <a:lnTo>
                  <a:pt x="0" y="0"/>
                </a:lnTo>
                <a:close/>
              </a:path>
            </a:pathLst>
          </a:custGeom>
          <a:blipFill>
            <a:blip r:embed="rId6"/>
            <a:stretch>
              <a:fillRect/>
            </a:stretch>
          </a:blipFill>
        </p:spPr>
      </p:sp>
      <p:sp>
        <p:nvSpPr>
          <p:cNvPr id="7" name="TextBox 7"/>
          <p:cNvSpPr txBox="1"/>
          <p:nvPr/>
        </p:nvSpPr>
        <p:spPr>
          <a:xfrm>
            <a:off x="3091706" y="990600"/>
            <a:ext cx="12104587" cy="969620"/>
          </a:xfrm>
          <a:prstGeom prst="rect">
            <a:avLst/>
          </a:prstGeom>
        </p:spPr>
        <p:txBody>
          <a:bodyPr lIns="0" tIns="0" rIns="0" bIns="0" rtlCol="0" anchor="t">
            <a:spAutoFit/>
          </a:bodyPr>
          <a:lstStyle/>
          <a:p>
            <a:pPr>
              <a:lnSpc>
                <a:spcPts val="3954"/>
              </a:lnSpc>
            </a:pPr>
            <a:r>
              <a:rPr lang="en-US" sz="2907" spc="63">
                <a:solidFill>
                  <a:srgbClr val="292F33"/>
                </a:solidFill>
                <a:latin typeface="League Spartan"/>
              </a:rPr>
              <a:t>DIVISIÓN EN CONJUNTO DE ENTRENAMIENTO Y DE PRUEBA</a:t>
            </a:r>
          </a:p>
          <a:p>
            <a:pPr marL="0" lvl="0" indent="0" algn="l">
              <a:lnSpc>
                <a:spcPts val="3954"/>
              </a:lnSpc>
              <a:spcBef>
                <a:spcPct val="0"/>
              </a:spcBef>
            </a:pPr>
            <a:endParaRPr lang="en-US" sz="2907" spc="63">
              <a:solidFill>
                <a:srgbClr val="292F33"/>
              </a:solidFill>
              <a:latin typeface="League Spartan"/>
            </a:endParaRPr>
          </a:p>
        </p:txBody>
      </p:sp>
      <p:sp>
        <p:nvSpPr>
          <p:cNvPr id="8" name="TextBox 8"/>
          <p:cNvSpPr txBox="1"/>
          <p:nvPr/>
        </p:nvSpPr>
        <p:spPr>
          <a:xfrm>
            <a:off x="252249" y="3037860"/>
            <a:ext cx="9501645" cy="12987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en el df_train:  169</a:t>
            </a:r>
          </a:p>
          <a:p>
            <a:pPr>
              <a:lnSpc>
                <a:spcPts val="3492"/>
              </a:lnSpc>
            </a:pPr>
            <a:r>
              <a:rPr lang="en-US" sz="2494">
                <a:solidFill>
                  <a:srgbClr val="293237"/>
                </a:solidFill>
                <a:latin typeface="Open Sans Light"/>
              </a:rPr>
              <a:t>Registros en el df_test:  43</a:t>
            </a:r>
          </a:p>
          <a:p>
            <a:pPr>
              <a:lnSpc>
                <a:spcPts val="3492"/>
              </a:lnSpc>
              <a:spcBef>
                <a:spcPct val="0"/>
              </a:spcBef>
            </a:pPr>
            <a:endParaRPr lang="en-US" sz="2494">
              <a:solidFill>
                <a:srgbClr val="293237"/>
              </a:solidFill>
              <a:latin typeface="Open Sans Light"/>
            </a:endParaRPr>
          </a:p>
        </p:txBody>
      </p:sp>
      <p:sp>
        <p:nvSpPr>
          <p:cNvPr id="9" name="TextBox 9"/>
          <p:cNvSpPr txBox="1"/>
          <p:nvPr/>
        </p:nvSpPr>
        <p:spPr>
          <a:xfrm>
            <a:off x="5003072" y="3037860"/>
            <a:ext cx="9501645" cy="26131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finales del conjunto de entrenamiento</a:t>
            </a:r>
          </a:p>
          <a:p>
            <a:pPr>
              <a:lnSpc>
                <a:spcPts val="3492"/>
              </a:lnSpc>
            </a:pPr>
            <a:r>
              <a:rPr lang="en-US" sz="2494">
                <a:solidFill>
                  <a:srgbClr val="293237"/>
                </a:solidFill>
                <a:latin typeface="Open Sans Light"/>
              </a:rPr>
              <a:t>          Date  Units</a:t>
            </a:r>
          </a:p>
          <a:p>
            <a:pPr>
              <a:lnSpc>
                <a:spcPts val="3492"/>
              </a:lnSpc>
            </a:pPr>
            <a:r>
              <a:rPr lang="en-US" sz="2494">
                <a:solidFill>
                  <a:srgbClr val="293237"/>
                </a:solidFill>
                <a:latin typeface="Open Sans Light"/>
              </a:rPr>
              <a:t>166 2018-03-30     16</a:t>
            </a:r>
          </a:p>
          <a:p>
            <a:pPr>
              <a:lnSpc>
                <a:spcPts val="3492"/>
              </a:lnSpc>
            </a:pPr>
            <a:r>
              <a:rPr lang="en-US" sz="2494">
                <a:solidFill>
                  <a:srgbClr val="293237"/>
                </a:solidFill>
                <a:latin typeface="Open Sans Light"/>
              </a:rPr>
              <a:t>167 2018-03-31     10</a:t>
            </a:r>
          </a:p>
          <a:p>
            <a:pPr>
              <a:lnSpc>
                <a:spcPts val="3492"/>
              </a:lnSpc>
            </a:pPr>
            <a:r>
              <a:rPr lang="en-US" sz="2494">
                <a:solidFill>
                  <a:srgbClr val="293237"/>
                </a:solidFill>
                <a:latin typeface="Open Sans Light"/>
              </a:rPr>
              <a:t>168 2018-04-22      7</a:t>
            </a:r>
          </a:p>
          <a:p>
            <a:pPr>
              <a:lnSpc>
                <a:spcPts val="3492"/>
              </a:lnSpc>
              <a:spcBef>
                <a:spcPct val="0"/>
              </a:spcBef>
            </a:pPr>
            <a:endParaRPr lang="en-US" sz="2494">
              <a:solidFill>
                <a:srgbClr val="293237"/>
              </a:solidFill>
              <a:latin typeface="Open Sans Light"/>
            </a:endParaRPr>
          </a:p>
        </p:txBody>
      </p:sp>
      <p:sp>
        <p:nvSpPr>
          <p:cNvPr id="10" name="TextBox 10"/>
          <p:cNvSpPr txBox="1"/>
          <p:nvPr/>
        </p:nvSpPr>
        <p:spPr>
          <a:xfrm>
            <a:off x="12243652" y="3038325"/>
            <a:ext cx="7268629" cy="30513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iniciales del conjunto de prueba</a:t>
            </a:r>
          </a:p>
          <a:p>
            <a:pPr>
              <a:lnSpc>
                <a:spcPts val="3492"/>
              </a:lnSpc>
            </a:pPr>
            <a:r>
              <a:rPr lang="en-US" sz="2494">
                <a:solidFill>
                  <a:srgbClr val="293237"/>
                </a:solidFill>
                <a:latin typeface="Open Sans Light"/>
              </a:rPr>
              <a:t>          Date  Units</a:t>
            </a:r>
          </a:p>
          <a:p>
            <a:pPr>
              <a:lnSpc>
                <a:spcPts val="3492"/>
              </a:lnSpc>
            </a:pPr>
            <a:r>
              <a:rPr lang="en-US" sz="2494">
                <a:solidFill>
                  <a:srgbClr val="293237"/>
                </a:solidFill>
                <a:latin typeface="Open Sans Light"/>
              </a:rPr>
              <a:t>169 2018-04-25     18</a:t>
            </a:r>
          </a:p>
          <a:p>
            <a:pPr>
              <a:lnSpc>
                <a:spcPts val="3492"/>
              </a:lnSpc>
            </a:pPr>
            <a:r>
              <a:rPr lang="en-US" sz="2494">
                <a:solidFill>
                  <a:srgbClr val="293237"/>
                </a:solidFill>
                <a:latin typeface="Open Sans Light"/>
              </a:rPr>
              <a:t>170 2018-04-26      7</a:t>
            </a:r>
          </a:p>
          <a:p>
            <a:pPr>
              <a:lnSpc>
                <a:spcPts val="3492"/>
              </a:lnSpc>
            </a:pPr>
            <a:r>
              <a:rPr lang="en-US" sz="2494">
                <a:solidFill>
                  <a:srgbClr val="293237"/>
                </a:solidFill>
                <a:latin typeface="Open Sans Light"/>
              </a:rPr>
              <a:t>171 2018-04-29      6</a:t>
            </a:r>
          </a:p>
          <a:p>
            <a:pPr>
              <a:lnSpc>
                <a:spcPts val="3492"/>
              </a:lnSpc>
            </a:pPr>
            <a:endParaRPr lang="en-US" sz="2494">
              <a:solidFill>
                <a:srgbClr val="293237"/>
              </a:solidFill>
              <a:latin typeface="Open Sans Light"/>
            </a:endParaRPr>
          </a:p>
          <a:p>
            <a:pPr>
              <a:lnSpc>
                <a:spcPts val="3492"/>
              </a:lnSpc>
              <a:spcBef>
                <a:spcPct val="0"/>
              </a:spcBef>
            </a:pPr>
            <a:endParaRPr lang="en-US" sz="2494">
              <a:solidFill>
                <a:srgbClr val="293237"/>
              </a:solidFill>
              <a:latin typeface="Open Sans 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735295" y="2852120"/>
            <a:ext cx="12817409" cy="4582761"/>
          </a:xfrm>
          <a:custGeom>
            <a:avLst/>
            <a:gdLst/>
            <a:ahLst/>
            <a:cxnLst/>
            <a:rect l="l" t="t" r="r" b="b"/>
            <a:pathLst>
              <a:path w="12817409" h="4582761">
                <a:moveTo>
                  <a:pt x="0" y="0"/>
                </a:moveTo>
                <a:lnTo>
                  <a:pt x="12817410" y="0"/>
                </a:lnTo>
                <a:lnTo>
                  <a:pt x="12817410" y="4582760"/>
                </a:lnTo>
                <a:lnTo>
                  <a:pt x="0" y="4582760"/>
                </a:lnTo>
                <a:lnTo>
                  <a:pt x="0" y="0"/>
                </a:lnTo>
                <a:close/>
              </a:path>
            </a:pathLst>
          </a:custGeom>
          <a:blipFill>
            <a:blip r:embed="rId6"/>
            <a:stretch>
              <a:fillRect/>
            </a:stretch>
          </a:blipFill>
        </p:spPr>
      </p:sp>
      <p:sp>
        <p:nvSpPr>
          <p:cNvPr id="7" name="TextBox 7"/>
          <p:cNvSpPr txBox="1"/>
          <p:nvPr/>
        </p:nvSpPr>
        <p:spPr>
          <a:xfrm>
            <a:off x="4081299" y="691146"/>
            <a:ext cx="5800513" cy="627483"/>
          </a:xfrm>
          <a:prstGeom prst="rect">
            <a:avLst/>
          </a:prstGeom>
        </p:spPr>
        <p:txBody>
          <a:bodyPr lIns="0" tIns="0" rIns="0" bIns="0" rtlCol="0" anchor="t">
            <a:spAutoFit/>
          </a:bodyPr>
          <a:lstStyle/>
          <a:p>
            <a:pPr marL="0" lvl="0" indent="0" algn="l">
              <a:lnSpc>
                <a:spcPts val="5178"/>
              </a:lnSpc>
              <a:spcBef>
                <a:spcPct val="0"/>
              </a:spcBef>
            </a:pPr>
            <a:r>
              <a:rPr lang="en-US" sz="3807" spc="83">
                <a:solidFill>
                  <a:srgbClr val="292F33"/>
                </a:solidFill>
                <a:latin typeface="League Spartan"/>
              </a:rPr>
              <a:t>SERIE ESTACIONARIA</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2831669"/>
            <a:ext cx="8339611" cy="2888580"/>
          </a:xfrm>
          <a:custGeom>
            <a:avLst/>
            <a:gdLst/>
            <a:ahLst/>
            <a:cxnLst/>
            <a:rect l="l" t="t" r="r" b="b"/>
            <a:pathLst>
              <a:path w="8339611" h="2888580">
                <a:moveTo>
                  <a:pt x="0" y="0"/>
                </a:moveTo>
                <a:lnTo>
                  <a:pt x="8339611" y="0"/>
                </a:lnTo>
                <a:lnTo>
                  <a:pt x="8339611" y="2888580"/>
                </a:lnTo>
                <a:lnTo>
                  <a:pt x="0" y="2888580"/>
                </a:lnTo>
                <a:lnTo>
                  <a:pt x="0" y="0"/>
                </a:lnTo>
                <a:close/>
              </a:path>
            </a:pathLst>
          </a:custGeom>
          <a:blipFill>
            <a:blip r:embed="rId6"/>
            <a:stretch>
              <a:fillRect/>
            </a:stretch>
          </a:blipFill>
        </p:spPr>
      </p:sp>
      <p:sp>
        <p:nvSpPr>
          <p:cNvPr id="7" name="Freeform 7"/>
          <p:cNvSpPr/>
          <p:nvPr/>
        </p:nvSpPr>
        <p:spPr>
          <a:xfrm>
            <a:off x="9715594" y="2796543"/>
            <a:ext cx="8093480" cy="2958832"/>
          </a:xfrm>
          <a:custGeom>
            <a:avLst/>
            <a:gdLst/>
            <a:ahLst/>
            <a:cxnLst/>
            <a:rect l="l" t="t" r="r" b="b"/>
            <a:pathLst>
              <a:path w="8093480" h="2958832">
                <a:moveTo>
                  <a:pt x="0" y="0"/>
                </a:moveTo>
                <a:lnTo>
                  <a:pt x="8093480" y="0"/>
                </a:lnTo>
                <a:lnTo>
                  <a:pt x="8093480" y="2958832"/>
                </a:lnTo>
                <a:lnTo>
                  <a:pt x="0" y="2958832"/>
                </a:lnTo>
                <a:lnTo>
                  <a:pt x="0" y="0"/>
                </a:lnTo>
                <a:close/>
              </a:path>
            </a:pathLst>
          </a:custGeom>
          <a:blipFill>
            <a:blip r:embed="rId7"/>
            <a:stretch>
              <a:fillRect/>
            </a:stretch>
          </a:blipFill>
        </p:spPr>
      </p:sp>
      <p:sp>
        <p:nvSpPr>
          <p:cNvPr id="8" name="TextBox 8"/>
          <p:cNvSpPr txBox="1"/>
          <p:nvPr/>
        </p:nvSpPr>
        <p:spPr>
          <a:xfrm>
            <a:off x="2846781" y="690130"/>
            <a:ext cx="14962293" cy="619990"/>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DETERMINACIÓN DEL ORDEN P Y Q DE LA SERIE DE TIEMPO</a:t>
            </a:r>
          </a:p>
        </p:txBody>
      </p:sp>
      <p:sp>
        <p:nvSpPr>
          <p:cNvPr id="9" name="TextBox 9"/>
          <p:cNvSpPr txBox="1"/>
          <p:nvPr/>
        </p:nvSpPr>
        <p:spPr>
          <a:xfrm>
            <a:off x="7984074" y="6795649"/>
            <a:ext cx="3463040" cy="2462651"/>
          </a:xfrm>
          <a:prstGeom prst="rect">
            <a:avLst/>
          </a:prstGeom>
        </p:spPr>
        <p:txBody>
          <a:bodyPr lIns="0" tIns="0" rIns="0" bIns="0" rtlCol="0" anchor="t">
            <a:spAutoFit/>
          </a:bodyPr>
          <a:lstStyle/>
          <a:p>
            <a:pPr algn="ctr">
              <a:lnSpc>
                <a:spcPts val="3913"/>
              </a:lnSpc>
            </a:pPr>
            <a:r>
              <a:rPr lang="en-US" sz="2795">
                <a:solidFill>
                  <a:srgbClr val="000000"/>
                </a:solidFill>
                <a:latin typeface="Open Sans Bold"/>
              </a:rPr>
              <a:t>MODELO ARIMA</a:t>
            </a:r>
          </a:p>
          <a:p>
            <a:pPr algn="just">
              <a:lnSpc>
                <a:spcPts val="3913"/>
              </a:lnSpc>
            </a:pPr>
            <a:endParaRPr lang="en-US" sz="2795">
              <a:solidFill>
                <a:srgbClr val="000000"/>
              </a:solidFill>
              <a:latin typeface="Open Sans Bold"/>
            </a:endParaRPr>
          </a:p>
          <a:p>
            <a:pPr algn="just">
              <a:lnSpc>
                <a:spcPts val="3913"/>
              </a:lnSpc>
            </a:pPr>
            <a:r>
              <a:rPr lang="en-US" sz="2795">
                <a:solidFill>
                  <a:srgbClr val="000000"/>
                </a:solidFill>
                <a:latin typeface="Open Sans"/>
              </a:rPr>
              <a:t>p = 6</a:t>
            </a:r>
          </a:p>
          <a:p>
            <a:pPr algn="just">
              <a:lnSpc>
                <a:spcPts val="3913"/>
              </a:lnSpc>
            </a:pPr>
            <a:r>
              <a:rPr lang="en-US" sz="2795">
                <a:solidFill>
                  <a:srgbClr val="000000"/>
                </a:solidFill>
                <a:latin typeface="Open Sans"/>
              </a:rPr>
              <a:t>d = 0</a:t>
            </a:r>
          </a:p>
          <a:p>
            <a:pPr algn="just">
              <a:lnSpc>
                <a:spcPts val="3913"/>
              </a:lnSpc>
            </a:pPr>
            <a:r>
              <a:rPr lang="en-US" sz="2795">
                <a:solidFill>
                  <a:srgbClr val="000000"/>
                </a:solidFill>
                <a:latin typeface="Open Sans"/>
              </a:rPr>
              <a:t>q = 6</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614265" y="6959243"/>
            <a:ext cx="8858435" cy="5202317"/>
          </a:xfrm>
          <a:custGeom>
            <a:avLst/>
            <a:gdLst/>
            <a:ahLst/>
            <a:cxnLst/>
            <a:rect l="l" t="t" r="r" b="b"/>
            <a:pathLst>
              <a:path w="8858435" h="5202317">
                <a:moveTo>
                  <a:pt x="8858435" y="0"/>
                </a:moveTo>
                <a:lnTo>
                  <a:pt x="0" y="0"/>
                </a:lnTo>
                <a:lnTo>
                  <a:pt x="0" y="5202318"/>
                </a:lnTo>
                <a:lnTo>
                  <a:pt x="8858435" y="5202318"/>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50556" y="92583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597921"/>
            <a:ext cx="10539363" cy="7660379"/>
          </a:xfrm>
          <a:custGeom>
            <a:avLst/>
            <a:gdLst/>
            <a:ahLst/>
            <a:cxnLst/>
            <a:rect l="l" t="t" r="r" b="b"/>
            <a:pathLst>
              <a:path w="10539363" h="7660379">
                <a:moveTo>
                  <a:pt x="0" y="0"/>
                </a:moveTo>
                <a:lnTo>
                  <a:pt x="10539363" y="0"/>
                </a:lnTo>
                <a:lnTo>
                  <a:pt x="10539363" y="7660379"/>
                </a:lnTo>
                <a:lnTo>
                  <a:pt x="0" y="7660379"/>
                </a:lnTo>
                <a:lnTo>
                  <a:pt x="0" y="0"/>
                </a:lnTo>
                <a:close/>
              </a:path>
            </a:pathLst>
          </a:custGeom>
          <a:blipFill>
            <a:blip r:embed="rId6"/>
            <a:stretch>
              <a:fillRect/>
            </a:stretch>
          </a:blipFill>
        </p:spPr>
      </p:sp>
      <p:sp>
        <p:nvSpPr>
          <p:cNvPr id="7" name="TextBox 7"/>
          <p:cNvSpPr txBox="1"/>
          <p:nvPr/>
        </p:nvSpPr>
        <p:spPr>
          <a:xfrm>
            <a:off x="10890605" y="1777576"/>
            <a:ext cx="8812646" cy="4052630"/>
          </a:xfrm>
          <a:prstGeom prst="rect">
            <a:avLst/>
          </a:prstGeom>
        </p:spPr>
        <p:txBody>
          <a:bodyPr lIns="0" tIns="0" rIns="0" bIns="0" rtlCol="0" anchor="t">
            <a:spAutoFit/>
          </a:bodyPr>
          <a:lstStyle/>
          <a:p>
            <a:pPr>
              <a:lnSpc>
                <a:spcPts val="3239"/>
              </a:lnSpc>
            </a:pPr>
            <a:r>
              <a:rPr lang="en-US" sz="2314">
                <a:solidFill>
                  <a:srgbClr val="293237"/>
                </a:solidFill>
                <a:latin typeface="Open Sans Light"/>
              </a:rPr>
              <a:t>Evaluación de la normalidad de los residuales</a:t>
            </a:r>
          </a:p>
          <a:p>
            <a:pPr>
              <a:lnSpc>
                <a:spcPts val="3239"/>
              </a:lnSpc>
            </a:pPr>
            <a:r>
              <a:rPr lang="en-US" sz="2314">
                <a:solidFill>
                  <a:srgbClr val="293237"/>
                </a:solidFill>
                <a:latin typeface="Open Sans Light"/>
              </a:rPr>
              <a:t>Normal test results</a:t>
            </a:r>
          </a:p>
          <a:p>
            <a:pPr>
              <a:lnSpc>
                <a:spcPts val="3239"/>
              </a:lnSpc>
            </a:pPr>
            <a:r>
              <a:rPr lang="en-US" sz="2314">
                <a:solidFill>
                  <a:srgbClr val="293237"/>
                </a:solidFill>
                <a:latin typeface="Open Sans Light"/>
              </a:rPr>
              <a:t>p-value = 0.9786968258482264</a:t>
            </a:r>
          </a:p>
          <a:p>
            <a:pPr>
              <a:lnSpc>
                <a:spcPts val="3239"/>
              </a:lnSpc>
            </a:pPr>
            <a:endParaRPr lang="en-US" sz="2314">
              <a:solidFill>
                <a:srgbClr val="293237"/>
              </a:solidFill>
              <a:latin typeface="Open Sans Light"/>
            </a:endParaRPr>
          </a:p>
          <a:p>
            <a:pPr>
              <a:lnSpc>
                <a:spcPts val="3239"/>
              </a:lnSpc>
            </a:pPr>
            <a:r>
              <a:rPr lang="en-US" sz="2314">
                <a:solidFill>
                  <a:srgbClr val="293237"/>
                </a:solidFill>
                <a:latin typeface="Open Sans Light"/>
              </a:rPr>
              <a:t>Error a partir de la inversion de los datos estacionarios</a:t>
            </a:r>
          </a:p>
          <a:p>
            <a:pPr>
              <a:lnSpc>
                <a:spcPts val="3239"/>
              </a:lnSpc>
            </a:pPr>
            <a:r>
              <a:rPr lang="en-US" sz="2314">
                <a:solidFill>
                  <a:srgbClr val="293237"/>
                </a:solidFill>
                <a:latin typeface="Open Sans Light"/>
              </a:rPr>
              <a:t>MSE: 2.5090989692493175 </a:t>
            </a:r>
          </a:p>
          <a:p>
            <a:pPr>
              <a:lnSpc>
                <a:spcPts val="3239"/>
              </a:lnSpc>
            </a:pPr>
            <a:r>
              <a:rPr lang="en-US" sz="2314">
                <a:solidFill>
                  <a:srgbClr val="293237"/>
                </a:solidFill>
                <a:latin typeface="Open Sans Light"/>
              </a:rPr>
              <a:t>RMSE: 1.5840135634675978 </a:t>
            </a:r>
          </a:p>
          <a:p>
            <a:pPr>
              <a:lnSpc>
                <a:spcPts val="3239"/>
              </a:lnSpc>
            </a:pPr>
            <a:r>
              <a:rPr lang="en-US" sz="2314">
                <a:solidFill>
                  <a:srgbClr val="293237"/>
                </a:solidFill>
                <a:latin typeface="Open Sans Light"/>
              </a:rPr>
              <a:t>MAPE: 624204989892615.1</a:t>
            </a:r>
          </a:p>
          <a:p>
            <a:pPr>
              <a:lnSpc>
                <a:spcPts val="3239"/>
              </a:lnSpc>
            </a:pPr>
            <a:endParaRPr lang="en-US" sz="2314">
              <a:solidFill>
                <a:srgbClr val="293237"/>
              </a:solidFill>
              <a:latin typeface="Open Sans Light"/>
            </a:endParaRPr>
          </a:p>
          <a:p>
            <a:pPr>
              <a:lnSpc>
                <a:spcPts val="3239"/>
              </a:lnSpc>
              <a:spcBef>
                <a:spcPct val="0"/>
              </a:spcBef>
            </a:pPr>
            <a:endParaRPr lang="en-US" sz="2314">
              <a:solidFill>
                <a:srgbClr val="293237"/>
              </a:solidFill>
              <a:latin typeface="Open Sans 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17122" y="8220420"/>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994323" y="-1613122"/>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65071" y="930147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2975730" y="-2463722"/>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6" name="Freeform 6"/>
          <p:cNvSpPr/>
          <p:nvPr/>
        </p:nvSpPr>
        <p:spPr>
          <a:xfrm>
            <a:off x="2889937" y="3036168"/>
            <a:ext cx="12508126" cy="5738051"/>
          </a:xfrm>
          <a:custGeom>
            <a:avLst/>
            <a:gdLst/>
            <a:ahLst/>
            <a:cxnLst/>
            <a:rect l="l" t="t" r="r" b="b"/>
            <a:pathLst>
              <a:path w="12508126" h="5738051">
                <a:moveTo>
                  <a:pt x="0" y="0"/>
                </a:moveTo>
                <a:lnTo>
                  <a:pt x="12508126" y="0"/>
                </a:lnTo>
                <a:lnTo>
                  <a:pt x="12508126" y="5738051"/>
                </a:lnTo>
                <a:lnTo>
                  <a:pt x="0" y="5738051"/>
                </a:lnTo>
                <a:lnTo>
                  <a:pt x="0" y="0"/>
                </a:lnTo>
                <a:close/>
              </a:path>
            </a:pathLst>
          </a:custGeom>
          <a:blipFill>
            <a:blip r:embed="rId5"/>
            <a:stretch>
              <a:fillRect/>
            </a:stretch>
          </a:blipFill>
        </p:spPr>
      </p:sp>
      <p:sp>
        <p:nvSpPr>
          <p:cNvPr id="7" name="TextBox 7"/>
          <p:cNvSpPr txBox="1"/>
          <p:nvPr/>
        </p:nvSpPr>
        <p:spPr>
          <a:xfrm>
            <a:off x="2232463" y="1451346"/>
            <a:ext cx="13823073" cy="796392"/>
          </a:xfrm>
          <a:prstGeom prst="rect">
            <a:avLst/>
          </a:prstGeom>
        </p:spPr>
        <p:txBody>
          <a:bodyPr lIns="0" tIns="0" rIns="0" bIns="0" rtlCol="0" anchor="t">
            <a:spAutoFit/>
          </a:bodyPr>
          <a:lstStyle/>
          <a:p>
            <a:pPr marL="0" lvl="0" indent="0" algn="ctr">
              <a:lnSpc>
                <a:spcPts val="6504"/>
              </a:lnSpc>
              <a:spcBef>
                <a:spcPct val="0"/>
              </a:spcBef>
            </a:pPr>
            <a:r>
              <a:rPr lang="en-US" sz="4646">
                <a:solidFill>
                  <a:srgbClr val="293237"/>
                </a:solidFill>
                <a:latin typeface="League Spartan Bold"/>
              </a:rPr>
              <a:t>PRODUCTO 20 (MINI BASKETBALL HOOP)</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sp>
        <p:nvSpPr>
          <p:cNvPr id="2" name="Freeform 2"/>
          <p:cNvSpPr/>
          <p:nvPr/>
        </p:nvSpPr>
        <p:spPr>
          <a:xfrm rot="-5835842">
            <a:off x="4720823" y="248636"/>
            <a:ext cx="8846353" cy="9789727"/>
          </a:xfrm>
          <a:custGeom>
            <a:avLst/>
            <a:gdLst/>
            <a:ahLst/>
            <a:cxnLst/>
            <a:rect l="l" t="t" r="r" b="b"/>
            <a:pathLst>
              <a:path w="8846353" h="9789727">
                <a:moveTo>
                  <a:pt x="0" y="0"/>
                </a:moveTo>
                <a:lnTo>
                  <a:pt x="8846354" y="0"/>
                </a:lnTo>
                <a:lnTo>
                  <a:pt x="8846354" y="9789728"/>
                </a:lnTo>
                <a:lnTo>
                  <a:pt x="0" y="9789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921005" y="817730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985708" y="3300096"/>
            <a:ext cx="9436561" cy="1843404"/>
          </a:xfrm>
          <a:prstGeom prst="rect">
            <a:avLst/>
          </a:prstGeom>
        </p:spPr>
        <p:txBody>
          <a:bodyPr lIns="0" tIns="0" rIns="0" bIns="0" rtlCol="0" anchor="t">
            <a:spAutoFit/>
          </a:bodyPr>
          <a:lstStyle/>
          <a:p>
            <a:pPr marL="0" lvl="0" indent="0" algn="ctr">
              <a:lnSpc>
                <a:spcPts val="14960"/>
              </a:lnSpc>
              <a:spcBef>
                <a:spcPct val="0"/>
              </a:spcBef>
            </a:pPr>
            <a:r>
              <a:rPr lang="en-US" sz="11000" spc="242">
                <a:solidFill>
                  <a:srgbClr val="292F33"/>
                </a:solidFill>
                <a:latin typeface="League Spartan"/>
              </a:rPr>
              <a:t>EJEMPLO 3</a:t>
            </a:r>
          </a:p>
        </p:txBody>
      </p:sp>
      <p:sp>
        <p:nvSpPr>
          <p:cNvPr id="5" name="TextBox 5"/>
          <p:cNvSpPr txBox="1"/>
          <p:nvPr/>
        </p:nvSpPr>
        <p:spPr>
          <a:xfrm>
            <a:off x="4534884" y="5961813"/>
            <a:ext cx="9436561" cy="745294"/>
          </a:xfrm>
          <a:prstGeom prst="rect">
            <a:avLst/>
          </a:prstGeom>
        </p:spPr>
        <p:txBody>
          <a:bodyPr lIns="0" tIns="0" rIns="0" bIns="0" rtlCol="0" anchor="t">
            <a:spAutoFit/>
          </a:bodyPr>
          <a:lstStyle/>
          <a:p>
            <a:pPr marL="0" lvl="0" indent="0" algn="ctr">
              <a:lnSpc>
                <a:spcPts val="6092"/>
              </a:lnSpc>
              <a:spcBef>
                <a:spcPct val="0"/>
              </a:spcBef>
            </a:pPr>
            <a:r>
              <a:rPr lang="en-US" sz="4479" spc="98">
                <a:solidFill>
                  <a:srgbClr val="292F33"/>
                </a:solidFill>
                <a:latin typeface="League Spartan"/>
              </a:rPr>
              <a:t>PUEBLA</a:t>
            </a:r>
          </a:p>
        </p:txBody>
      </p:sp>
      <p:sp>
        <p:nvSpPr>
          <p:cNvPr id="6" name="Freeform 6"/>
          <p:cNvSpPr/>
          <p:nvPr/>
        </p:nvSpPr>
        <p:spPr>
          <a:xfrm rot="3482184">
            <a:off x="1173785" y="-426546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89393">
            <a:off x="12431377" y="3800041"/>
            <a:ext cx="10586321" cy="9720168"/>
          </a:xfrm>
          <a:custGeom>
            <a:avLst/>
            <a:gdLst/>
            <a:ahLst/>
            <a:cxnLst/>
            <a:rect l="l" t="t" r="r" b="b"/>
            <a:pathLst>
              <a:path w="10586321" h="9720168">
                <a:moveTo>
                  <a:pt x="0" y="0"/>
                </a:moveTo>
                <a:lnTo>
                  <a:pt x="10586321" y="0"/>
                </a:lnTo>
                <a:lnTo>
                  <a:pt x="10586321" y="9720167"/>
                </a:lnTo>
                <a:lnTo>
                  <a:pt x="0" y="9720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28700" y="1028700"/>
            <a:ext cx="16230600" cy="8229600"/>
            <a:chOff x="0" y="0"/>
            <a:chExt cx="4274726" cy="2167467"/>
          </a:xfrm>
        </p:grpSpPr>
        <p:sp>
          <p:nvSpPr>
            <p:cNvPr id="9" name="Freeform 9"/>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9525">
              <a:solidFill>
                <a:srgbClr val="000000"/>
              </a:solidFill>
            </a:ln>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46"/>
                </a:lnSpc>
              </a:pPr>
              <a:endParaRPr/>
            </a:p>
          </p:txBody>
        </p:sp>
      </p:grpSp>
      <p:grpSp>
        <p:nvGrpSpPr>
          <p:cNvPr id="11" name="Group 11"/>
          <p:cNvGrpSpPr>
            <a:grpSpLocks noChangeAspect="1"/>
          </p:cNvGrpSpPr>
          <p:nvPr/>
        </p:nvGrpSpPr>
        <p:grpSpPr>
          <a:xfrm>
            <a:off x="10245563" y="1495907"/>
            <a:ext cx="6226290" cy="7326258"/>
            <a:chOff x="0" y="0"/>
            <a:chExt cx="5377180" cy="6327140"/>
          </a:xfrm>
        </p:grpSpPr>
        <p:sp>
          <p:nvSpPr>
            <p:cNvPr id="12" name="Freeform 12"/>
            <p:cNvSpPr/>
            <p:nvPr/>
          </p:nvSpPr>
          <p:spPr>
            <a:xfrm>
              <a:off x="0" y="0"/>
              <a:ext cx="5377180" cy="6327140"/>
            </a:xfrm>
            <a:custGeom>
              <a:avLst/>
              <a:gdLst/>
              <a:ahLst/>
              <a:cxnLst/>
              <a:rect l="l" t="t" r="r" b="b"/>
              <a:pathLst>
                <a:path w="5377180" h="6327140">
                  <a:moveTo>
                    <a:pt x="2894330" y="1195070"/>
                  </a:moveTo>
                  <a:lnTo>
                    <a:pt x="2894330" y="0"/>
                  </a:lnTo>
                  <a:lnTo>
                    <a:pt x="4836160" y="674370"/>
                  </a:lnTo>
                  <a:cubicBezTo>
                    <a:pt x="5160010" y="787400"/>
                    <a:pt x="5377180" y="1092200"/>
                    <a:pt x="5377180" y="1435100"/>
                  </a:cubicBezTo>
                  <a:lnTo>
                    <a:pt x="5377180" y="1435100"/>
                  </a:lnTo>
                  <a:cubicBezTo>
                    <a:pt x="5377180" y="1877060"/>
                    <a:pt x="5050790" y="2250440"/>
                    <a:pt x="4612640" y="2308860"/>
                  </a:cubicBezTo>
                  <a:lnTo>
                    <a:pt x="4310380" y="2349500"/>
                  </a:lnTo>
                  <a:lnTo>
                    <a:pt x="4758690" y="2443480"/>
                  </a:lnTo>
                  <a:cubicBezTo>
                    <a:pt x="5118100" y="2518410"/>
                    <a:pt x="5375910" y="2835910"/>
                    <a:pt x="5375910" y="3202940"/>
                  </a:cubicBezTo>
                  <a:lnTo>
                    <a:pt x="5375910" y="3202940"/>
                  </a:lnTo>
                  <a:cubicBezTo>
                    <a:pt x="5375910" y="3606800"/>
                    <a:pt x="5067300" y="3943350"/>
                    <a:pt x="4664710" y="3977640"/>
                  </a:cubicBezTo>
                  <a:lnTo>
                    <a:pt x="4000500" y="4034790"/>
                  </a:lnTo>
                  <a:lnTo>
                    <a:pt x="4761230" y="4225290"/>
                  </a:lnTo>
                  <a:cubicBezTo>
                    <a:pt x="5121910" y="4315460"/>
                    <a:pt x="5374640" y="4639310"/>
                    <a:pt x="5374640" y="5011420"/>
                  </a:cubicBezTo>
                  <a:lnTo>
                    <a:pt x="5374640" y="5011420"/>
                  </a:lnTo>
                  <a:cubicBezTo>
                    <a:pt x="5374640" y="5419090"/>
                    <a:pt x="5072380" y="5763260"/>
                    <a:pt x="4668520" y="5817870"/>
                  </a:cubicBezTo>
                  <a:lnTo>
                    <a:pt x="840740" y="6327140"/>
                  </a:lnTo>
                  <a:lnTo>
                    <a:pt x="840740" y="4982210"/>
                  </a:lnTo>
                  <a:lnTo>
                    <a:pt x="1864360" y="4846320"/>
                  </a:lnTo>
                  <a:lnTo>
                    <a:pt x="593090" y="4527550"/>
                  </a:lnTo>
                  <a:cubicBezTo>
                    <a:pt x="243840" y="4441190"/>
                    <a:pt x="0" y="4127500"/>
                    <a:pt x="0" y="3768090"/>
                  </a:cubicBezTo>
                  <a:lnTo>
                    <a:pt x="0" y="3768090"/>
                  </a:lnTo>
                  <a:cubicBezTo>
                    <a:pt x="0" y="3352800"/>
                    <a:pt x="317500" y="3007360"/>
                    <a:pt x="731520" y="2971800"/>
                  </a:cubicBezTo>
                  <a:lnTo>
                    <a:pt x="815340" y="2964180"/>
                  </a:lnTo>
                  <a:lnTo>
                    <a:pt x="815340" y="2964180"/>
                  </a:lnTo>
                  <a:cubicBezTo>
                    <a:pt x="568960" y="2912110"/>
                    <a:pt x="391160" y="2694940"/>
                    <a:pt x="391160" y="2442210"/>
                  </a:cubicBezTo>
                  <a:lnTo>
                    <a:pt x="391160" y="2125980"/>
                  </a:lnTo>
                  <a:cubicBezTo>
                    <a:pt x="391160" y="1784350"/>
                    <a:pt x="643890" y="1496060"/>
                    <a:pt x="981710" y="1450340"/>
                  </a:cubicBezTo>
                  <a:lnTo>
                    <a:pt x="2894330" y="1195070"/>
                  </a:lnTo>
                  <a:close/>
                </a:path>
              </a:pathLst>
            </a:custGeom>
            <a:blipFill>
              <a:blip r:embed="rId8"/>
              <a:stretch>
                <a:fillRect b="-20170"/>
              </a:stretch>
            </a:blipFill>
          </p:spPr>
        </p:sp>
      </p:grpSp>
      <p:sp>
        <p:nvSpPr>
          <p:cNvPr id="13" name="TextBox 13"/>
          <p:cNvSpPr txBox="1"/>
          <p:nvPr/>
        </p:nvSpPr>
        <p:spPr>
          <a:xfrm>
            <a:off x="1840285" y="2571242"/>
            <a:ext cx="8225759" cy="5087366"/>
          </a:xfrm>
          <a:prstGeom prst="rect">
            <a:avLst/>
          </a:prstGeom>
        </p:spPr>
        <p:txBody>
          <a:bodyPr lIns="0" tIns="0" rIns="0" bIns="0" rtlCol="0" anchor="t">
            <a:spAutoFit/>
          </a:bodyPr>
          <a:lstStyle/>
          <a:p>
            <a:pPr marL="0" lvl="0" indent="0">
              <a:lnSpc>
                <a:spcPts val="5031"/>
              </a:lnSpc>
              <a:spcBef>
                <a:spcPct val="0"/>
              </a:spcBef>
            </a:pPr>
            <a:r>
              <a:rPr lang="en-US" sz="3699" spc="81">
                <a:solidFill>
                  <a:srgbClr val="292F33"/>
                </a:solidFill>
                <a:latin typeface="League Spartan"/>
              </a:rPr>
              <a:t>EL CLIENTE QUIERE ABRIR UNA TIENDA EN UN ESTADO ESPECIFICO , QUIERE TENER LAS MEJORES UTILIDADES PERO ES UNA TIENDA PEQUEÑA POR LO QUE SOLO PODRA TENER 20 PRODUCTOS DE LOS 50 QUE TIENE EN INVENTARIO.</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TextBox 2"/>
          <p:cNvSpPr txBox="1"/>
          <p:nvPr/>
        </p:nvSpPr>
        <p:spPr>
          <a:xfrm>
            <a:off x="11754534" y="6191479"/>
            <a:ext cx="3139309" cy="20783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Unir sales con products por la columna Product_ID y con stores por la columna Store_ID.</a:t>
            </a:r>
          </a:p>
        </p:txBody>
      </p:sp>
      <p:sp>
        <p:nvSpPr>
          <p:cNvPr id="3" name="TextBox 3"/>
          <p:cNvSpPr txBox="1"/>
          <p:nvPr/>
        </p:nvSpPr>
        <p:spPr>
          <a:xfrm>
            <a:off x="2761665" y="1951145"/>
            <a:ext cx="12764670" cy="1146296"/>
          </a:xfrm>
          <a:prstGeom prst="rect">
            <a:avLst/>
          </a:prstGeom>
        </p:spPr>
        <p:txBody>
          <a:bodyPr lIns="0" tIns="0" rIns="0" bIns="0" rtlCol="0" anchor="t">
            <a:spAutoFit/>
          </a:bodyPr>
          <a:lstStyle/>
          <a:p>
            <a:pPr marL="0" lvl="0" indent="0" algn="ctr">
              <a:lnSpc>
                <a:spcPts val="9335"/>
              </a:lnSpc>
              <a:spcBef>
                <a:spcPct val="0"/>
              </a:spcBef>
            </a:pPr>
            <a:r>
              <a:rPr lang="en-US" sz="6864" spc="151">
                <a:solidFill>
                  <a:srgbClr val="292F33"/>
                </a:solidFill>
                <a:latin typeface="League Spartan"/>
              </a:rPr>
              <a:t>UTILIDADES</a:t>
            </a:r>
          </a:p>
        </p:txBody>
      </p:sp>
      <p:sp>
        <p:nvSpPr>
          <p:cNvPr id="4" name="Freeform 4"/>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888745" y="4767093"/>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9" name="Freeform 9"/>
          <p:cNvSpPr/>
          <p:nvPr/>
        </p:nvSpPr>
        <p:spPr>
          <a:xfrm>
            <a:off x="4096359" y="3987557"/>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364149" y="4274789"/>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1</a:t>
            </a:r>
          </a:p>
        </p:txBody>
      </p:sp>
      <p:sp>
        <p:nvSpPr>
          <p:cNvPr id="11" name="Freeform 11"/>
          <p:cNvSpPr/>
          <p:nvPr/>
        </p:nvSpPr>
        <p:spPr>
          <a:xfrm>
            <a:off x="10007735" y="4767093"/>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2" name="Freeform 12"/>
          <p:cNvSpPr/>
          <p:nvPr/>
        </p:nvSpPr>
        <p:spPr>
          <a:xfrm>
            <a:off x="8215350" y="3987557"/>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8496126" y="4274789"/>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2</a:t>
            </a:r>
          </a:p>
        </p:txBody>
      </p:sp>
      <p:sp>
        <p:nvSpPr>
          <p:cNvPr id="14" name="Freeform 14"/>
          <p:cNvSpPr/>
          <p:nvPr/>
        </p:nvSpPr>
        <p:spPr>
          <a:xfrm>
            <a:off x="12121870" y="3951056"/>
            <a:ext cx="1809923" cy="2242022"/>
          </a:xfrm>
          <a:custGeom>
            <a:avLst/>
            <a:gdLst/>
            <a:ahLst/>
            <a:cxnLst/>
            <a:rect l="l" t="t" r="r" b="b"/>
            <a:pathLst>
              <a:path w="1809923" h="2242022">
                <a:moveTo>
                  <a:pt x="0" y="0"/>
                </a:moveTo>
                <a:lnTo>
                  <a:pt x="1809923" y="0"/>
                </a:lnTo>
                <a:lnTo>
                  <a:pt x="1809923"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12402646" y="4238288"/>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3</a:t>
            </a:r>
          </a:p>
        </p:txBody>
      </p:sp>
      <p:sp>
        <p:nvSpPr>
          <p:cNvPr id="16" name="TextBox 16"/>
          <p:cNvSpPr txBox="1"/>
          <p:nvPr/>
        </p:nvSpPr>
        <p:spPr>
          <a:xfrm>
            <a:off x="7444422" y="6154979"/>
            <a:ext cx="3139309" cy="20783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Crear una columna llamada "percentage" que sea el porcentaje de utilidad de cada producto.</a:t>
            </a:r>
          </a:p>
        </p:txBody>
      </p:sp>
      <p:sp>
        <p:nvSpPr>
          <p:cNvPr id="17" name="TextBox 17"/>
          <p:cNvSpPr txBox="1"/>
          <p:nvPr/>
        </p:nvSpPr>
        <p:spPr>
          <a:xfrm>
            <a:off x="3394156" y="6154979"/>
            <a:ext cx="3139309" cy="33356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En la tabla products, crear una nueva columna llamada "Utilities" que sea el resultado de la resta de las columnas Product_Price y Product_Cost.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769085" y="-3488161"/>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8" name="Table 8"/>
          <p:cNvGraphicFramePr>
            <a:graphicFrameLocks noGrp="1"/>
          </p:cNvGraphicFramePr>
          <p:nvPr/>
        </p:nvGraphicFramePr>
        <p:xfrm>
          <a:off x="4419279" y="4341637"/>
          <a:ext cx="9449442" cy="3962661"/>
        </p:xfrm>
        <a:graphic>
          <a:graphicData uri="http://schemas.openxmlformats.org/drawingml/2006/table">
            <a:tbl>
              <a:tblPr/>
              <a:tblGrid>
                <a:gridCol w="4724721">
                  <a:extLst>
                    <a:ext uri="{9D8B030D-6E8A-4147-A177-3AD203B41FA5}">
                      <a16:colId xmlns:a16="http://schemas.microsoft.com/office/drawing/2014/main" val="20000"/>
                    </a:ext>
                  </a:extLst>
                </a:gridCol>
                <a:gridCol w="4724721">
                  <a:extLst>
                    <a:ext uri="{9D8B030D-6E8A-4147-A177-3AD203B41FA5}">
                      <a16:colId xmlns:a16="http://schemas.microsoft.com/office/drawing/2014/main" val="20001"/>
                    </a:ext>
                  </a:extLst>
                </a:gridCol>
              </a:tblGrid>
              <a:tr h="1320887">
                <a:tc>
                  <a:txBody>
                    <a:bodyPr/>
                    <a:lstStyle/>
                    <a:p>
                      <a:pPr algn="ctr">
                        <a:lnSpc>
                          <a:spcPts val="2454"/>
                        </a:lnSpc>
                        <a:defRPr/>
                      </a:pPr>
                      <a:r>
                        <a:rPr lang="en-US" sz="1753">
                          <a:solidFill>
                            <a:srgbClr val="000000"/>
                          </a:solidFill>
                          <a:latin typeface="Open Sans Light Bold"/>
                        </a:rPr>
                        <a:t>Store_Name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Bold"/>
                        </a:rPr>
                        <a:t>Maven Toys Puebla 1</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0"/>
                  </a:ext>
                </a:extLst>
              </a:tr>
              <a:tr h="1320887">
                <a:tc>
                  <a:txBody>
                    <a:bodyPr/>
                    <a:lstStyle/>
                    <a:p>
                      <a:pPr algn="ctr">
                        <a:lnSpc>
                          <a:spcPts val="2454"/>
                        </a:lnSpc>
                        <a:defRPr/>
                      </a:pPr>
                      <a:r>
                        <a:rPr lang="en-US" sz="1753">
                          <a:solidFill>
                            <a:srgbClr val="000000"/>
                          </a:solidFill>
                          <a:latin typeface="Open Sans Light Bold"/>
                        </a:rPr>
                        <a:t>Utilities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Bold"/>
                        </a:rPr>
                        <a:t>62397.0</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320887">
                <a:tc>
                  <a:txBody>
                    <a:bodyPr/>
                    <a:lstStyle/>
                    <a:p>
                      <a:pPr algn="ctr">
                        <a:lnSpc>
                          <a:spcPts val="2454"/>
                        </a:lnSpc>
                        <a:defRPr/>
                      </a:pPr>
                      <a:r>
                        <a:rPr lang="en-US" sz="1753">
                          <a:solidFill>
                            <a:srgbClr val="000000"/>
                          </a:solidFill>
                          <a:latin typeface="Open Sans Light Bold"/>
                        </a:rPr>
                        <a:t>Units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Bold"/>
                        </a:rPr>
                        <a:t>19413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TextBox 9"/>
          <p:cNvSpPr txBox="1"/>
          <p:nvPr/>
        </p:nvSpPr>
        <p:spPr>
          <a:xfrm>
            <a:off x="2639522" y="2294005"/>
            <a:ext cx="7420618" cy="1270226"/>
          </a:xfrm>
          <a:prstGeom prst="rect">
            <a:avLst/>
          </a:prstGeom>
        </p:spPr>
        <p:txBody>
          <a:bodyPr lIns="0" tIns="0" rIns="0" bIns="0" rtlCol="0" anchor="t">
            <a:spAutoFit/>
          </a:bodyPr>
          <a:lstStyle/>
          <a:p>
            <a:pPr marL="0" lvl="0" indent="0">
              <a:lnSpc>
                <a:spcPts val="10368"/>
              </a:lnSpc>
              <a:spcBef>
                <a:spcPct val="0"/>
              </a:spcBef>
            </a:pPr>
            <a:r>
              <a:rPr lang="en-US" sz="7623" spc="167">
                <a:solidFill>
                  <a:srgbClr val="292F33"/>
                </a:solidFill>
                <a:latin typeface="League Spartan"/>
              </a:rPr>
              <a:t>ESTADO DE</a:t>
            </a:r>
          </a:p>
        </p:txBody>
      </p:sp>
      <p:sp>
        <p:nvSpPr>
          <p:cNvPr id="10" name="TextBox 10"/>
          <p:cNvSpPr txBox="1"/>
          <p:nvPr/>
        </p:nvSpPr>
        <p:spPr>
          <a:xfrm>
            <a:off x="9144000" y="2040024"/>
            <a:ext cx="7420618" cy="1320927"/>
          </a:xfrm>
          <a:prstGeom prst="rect">
            <a:avLst/>
          </a:prstGeom>
        </p:spPr>
        <p:txBody>
          <a:bodyPr lIns="0" tIns="0" rIns="0" bIns="0" rtlCol="0" anchor="t">
            <a:spAutoFit/>
          </a:bodyPr>
          <a:lstStyle/>
          <a:p>
            <a:pPr marL="0" lvl="0" indent="0">
              <a:lnSpc>
                <a:spcPts val="10667"/>
              </a:lnSpc>
              <a:spcBef>
                <a:spcPct val="0"/>
              </a:spcBef>
            </a:pPr>
            <a:r>
              <a:rPr lang="en-US" sz="7619">
                <a:solidFill>
                  <a:srgbClr val="293237"/>
                </a:solidFill>
                <a:latin typeface="Archivo Black"/>
              </a:rPr>
              <a:t>PUEBLA</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17122" y="8220420"/>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263763" y="5888490"/>
            <a:ext cx="4781396" cy="611455"/>
          </a:xfrm>
          <a:prstGeom prst="rect">
            <a:avLst/>
          </a:prstGeom>
        </p:spPr>
        <p:txBody>
          <a:bodyPr lIns="0" tIns="0" rIns="0" bIns="0" rtlCol="0" anchor="t">
            <a:spAutoFit/>
          </a:bodyPr>
          <a:lstStyle/>
          <a:p>
            <a:pPr>
              <a:lnSpc>
                <a:spcPts val="5063"/>
              </a:lnSpc>
            </a:pPr>
            <a:r>
              <a:rPr lang="en-US" sz="3668">
                <a:solidFill>
                  <a:srgbClr val="000000"/>
                </a:solidFill>
                <a:latin typeface="Open Sans Italics"/>
              </a:rPr>
              <a:t>Playfoam</a:t>
            </a:r>
          </a:p>
        </p:txBody>
      </p:sp>
      <p:sp>
        <p:nvSpPr>
          <p:cNvPr id="4" name="TextBox 4"/>
          <p:cNvSpPr txBox="1"/>
          <p:nvPr/>
        </p:nvSpPr>
        <p:spPr>
          <a:xfrm>
            <a:off x="2263763" y="7013478"/>
            <a:ext cx="4781396" cy="611455"/>
          </a:xfrm>
          <a:prstGeom prst="rect">
            <a:avLst/>
          </a:prstGeom>
        </p:spPr>
        <p:txBody>
          <a:bodyPr lIns="0" tIns="0" rIns="0" bIns="0" rtlCol="0" anchor="t">
            <a:spAutoFit/>
          </a:bodyPr>
          <a:lstStyle/>
          <a:p>
            <a:pPr>
              <a:lnSpc>
                <a:spcPts val="5063"/>
              </a:lnSpc>
            </a:pPr>
            <a:r>
              <a:rPr lang="en-US" sz="3668">
                <a:solidFill>
                  <a:srgbClr val="000000"/>
                </a:solidFill>
                <a:latin typeface="Open Sans Italics"/>
              </a:rPr>
              <a:t>Plush Pony</a:t>
            </a:r>
          </a:p>
        </p:txBody>
      </p:sp>
      <p:sp>
        <p:nvSpPr>
          <p:cNvPr id="5" name="TextBox 5"/>
          <p:cNvSpPr txBox="1"/>
          <p:nvPr/>
        </p:nvSpPr>
        <p:spPr>
          <a:xfrm>
            <a:off x="2263763" y="8138467"/>
            <a:ext cx="4781396" cy="611455"/>
          </a:xfrm>
          <a:prstGeom prst="rect">
            <a:avLst/>
          </a:prstGeom>
        </p:spPr>
        <p:txBody>
          <a:bodyPr lIns="0" tIns="0" rIns="0" bIns="0" rtlCol="0" anchor="t">
            <a:spAutoFit/>
          </a:bodyPr>
          <a:lstStyle/>
          <a:p>
            <a:pPr>
              <a:lnSpc>
                <a:spcPts val="5063"/>
              </a:lnSpc>
            </a:pPr>
            <a:r>
              <a:rPr lang="en-US" sz="3668">
                <a:solidFill>
                  <a:srgbClr val="000000"/>
                </a:solidFill>
                <a:latin typeface="Open Sans Italics"/>
              </a:rPr>
              <a:t>Colorbuds</a:t>
            </a:r>
          </a:p>
        </p:txBody>
      </p:sp>
      <p:sp>
        <p:nvSpPr>
          <p:cNvPr id="6" name="AutoShape 6"/>
          <p:cNvSpPr/>
          <p:nvPr/>
        </p:nvSpPr>
        <p:spPr>
          <a:xfrm>
            <a:off x="2048201" y="7910275"/>
            <a:ext cx="13707104" cy="0"/>
          </a:xfrm>
          <a:prstGeom prst="line">
            <a:avLst/>
          </a:prstGeom>
          <a:ln w="19050" cap="flat">
            <a:solidFill>
              <a:srgbClr val="000000"/>
            </a:solidFill>
            <a:prstDash val="solid"/>
            <a:headEnd type="none" w="sm" len="sm"/>
            <a:tailEnd type="none" w="sm" len="sm"/>
          </a:ln>
        </p:spPr>
      </p:sp>
      <p:sp>
        <p:nvSpPr>
          <p:cNvPr id="7" name="AutoShape 7"/>
          <p:cNvSpPr/>
          <p:nvPr/>
        </p:nvSpPr>
        <p:spPr>
          <a:xfrm>
            <a:off x="2048201" y="6785287"/>
            <a:ext cx="13707104" cy="0"/>
          </a:xfrm>
          <a:prstGeom prst="line">
            <a:avLst/>
          </a:prstGeom>
          <a:ln w="19050" cap="flat">
            <a:solidFill>
              <a:srgbClr val="000000"/>
            </a:solidFill>
            <a:prstDash val="solid"/>
            <a:headEnd type="none" w="sm" len="sm"/>
            <a:tailEnd type="none" w="sm" len="sm"/>
          </a:ln>
        </p:spPr>
      </p:sp>
      <p:sp>
        <p:nvSpPr>
          <p:cNvPr id="8" name="AutoShape 8"/>
          <p:cNvSpPr/>
          <p:nvPr/>
        </p:nvSpPr>
        <p:spPr>
          <a:xfrm>
            <a:off x="2075961" y="5660298"/>
            <a:ext cx="13707104" cy="0"/>
          </a:xfrm>
          <a:prstGeom prst="line">
            <a:avLst/>
          </a:prstGeom>
          <a:ln w="19050" cap="flat">
            <a:solidFill>
              <a:srgbClr val="000000"/>
            </a:solidFill>
            <a:prstDash val="solid"/>
            <a:headEnd type="none" w="sm" len="sm"/>
            <a:tailEnd type="none" w="sm" len="sm"/>
          </a:ln>
        </p:spPr>
      </p:sp>
      <p:sp>
        <p:nvSpPr>
          <p:cNvPr id="9" name="AutoShape 9"/>
          <p:cNvSpPr/>
          <p:nvPr/>
        </p:nvSpPr>
        <p:spPr>
          <a:xfrm>
            <a:off x="2075961" y="4535310"/>
            <a:ext cx="13707104" cy="0"/>
          </a:xfrm>
          <a:prstGeom prst="line">
            <a:avLst/>
          </a:prstGeom>
          <a:ln w="19050" cap="flat">
            <a:solidFill>
              <a:srgbClr val="000000"/>
            </a:solidFill>
            <a:prstDash val="solid"/>
            <a:headEnd type="none" w="sm" len="sm"/>
            <a:tailEnd type="none" w="sm" len="sm"/>
          </a:ln>
        </p:spPr>
      </p:sp>
      <p:sp>
        <p:nvSpPr>
          <p:cNvPr id="10" name="AutoShape 10"/>
          <p:cNvSpPr/>
          <p:nvPr/>
        </p:nvSpPr>
        <p:spPr>
          <a:xfrm>
            <a:off x="2075961" y="3439818"/>
            <a:ext cx="13707104" cy="0"/>
          </a:xfrm>
          <a:prstGeom prst="line">
            <a:avLst/>
          </a:prstGeom>
          <a:ln w="19050" cap="flat">
            <a:solidFill>
              <a:srgbClr val="000000"/>
            </a:solidFill>
            <a:prstDash val="solid"/>
            <a:headEnd type="none" w="sm" len="sm"/>
            <a:tailEnd type="none" w="sm" len="sm"/>
          </a:ln>
        </p:spPr>
      </p:sp>
      <p:grpSp>
        <p:nvGrpSpPr>
          <p:cNvPr id="11" name="Group 11"/>
          <p:cNvGrpSpPr/>
          <p:nvPr/>
        </p:nvGrpSpPr>
        <p:grpSpPr>
          <a:xfrm>
            <a:off x="1902937" y="2395244"/>
            <a:ext cx="14046144" cy="854075"/>
            <a:chOff x="0" y="0"/>
            <a:chExt cx="954730" cy="58052"/>
          </a:xfrm>
        </p:grpSpPr>
        <p:sp>
          <p:nvSpPr>
            <p:cNvPr id="12" name="Freeform 12"/>
            <p:cNvSpPr/>
            <p:nvPr/>
          </p:nvSpPr>
          <p:spPr>
            <a:xfrm>
              <a:off x="0" y="0"/>
              <a:ext cx="954730" cy="58052"/>
            </a:xfrm>
            <a:custGeom>
              <a:avLst/>
              <a:gdLst/>
              <a:ahLst/>
              <a:cxnLst/>
              <a:rect l="l" t="t" r="r" b="b"/>
              <a:pathLst>
                <a:path w="954730" h="58052">
                  <a:moveTo>
                    <a:pt x="7165" y="0"/>
                  </a:moveTo>
                  <a:lnTo>
                    <a:pt x="947565" y="0"/>
                  </a:lnTo>
                  <a:cubicBezTo>
                    <a:pt x="951522" y="0"/>
                    <a:pt x="954730" y="3208"/>
                    <a:pt x="954730" y="7165"/>
                  </a:cubicBezTo>
                  <a:lnTo>
                    <a:pt x="954730" y="50887"/>
                  </a:lnTo>
                  <a:cubicBezTo>
                    <a:pt x="954730" y="54844"/>
                    <a:pt x="951522" y="58052"/>
                    <a:pt x="947565" y="58052"/>
                  </a:cubicBezTo>
                  <a:lnTo>
                    <a:pt x="7165" y="58052"/>
                  </a:lnTo>
                  <a:cubicBezTo>
                    <a:pt x="3208" y="58052"/>
                    <a:pt x="0" y="54844"/>
                    <a:pt x="0" y="50887"/>
                  </a:cubicBezTo>
                  <a:lnTo>
                    <a:pt x="0" y="7165"/>
                  </a:lnTo>
                  <a:cubicBezTo>
                    <a:pt x="0" y="3208"/>
                    <a:pt x="3208" y="0"/>
                    <a:pt x="7165" y="0"/>
                  </a:cubicBezTo>
                  <a:close/>
                </a:path>
              </a:pathLst>
            </a:custGeom>
            <a:solidFill>
              <a:srgbClr val="C6E0F9"/>
            </a:solidFill>
          </p:spPr>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5180"/>
                </a:lnSpc>
              </a:pPr>
              <a:endParaRPr/>
            </a:p>
          </p:txBody>
        </p:sp>
      </p:grpSp>
      <p:sp>
        <p:nvSpPr>
          <p:cNvPr id="14" name="TextBox 14"/>
          <p:cNvSpPr txBox="1"/>
          <p:nvPr/>
        </p:nvSpPr>
        <p:spPr>
          <a:xfrm>
            <a:off x="7318616" y="2510170"/>
            <a:ext cx="2545907" cy="654251"/>
          </a:xfrm>
          <a:prstGeom prst="rect">
            <a:avLst/>
          </a:prstGeom>
        </p:spPr>
        <p:txBody>
          <a:bodyPr lIns="0" tIns="0" rIns="0" bIns="0" rtlCol="0" anchor="t">
            <a:spAutoFit/>
          </a:bodyPr>
          <a:lstStyle/>
          <a:p>
            <a:pPr algn="ctr">
              <a:lnSpc>
                <a:spcPts val="5354"/>
              </a:lnSpc>
            </a:pPr>
            <a:r>
              <a:rPr lang="en-US" sz="3880">
                <a:solidFill>
                  <a:srgbClr val="000000"/>
                </a:solidFill>
                <a:latin typeface="Open Sans Italics"/>
              </a:rPr>
              <a:t>Percentage</a:t>
            </a:r>
          </a:p>
        </p:txBody>
      </p:sp>
      <p:sp>
        <p:nvSpPr>
          <p:cNvPr id="15" name="TextBox 15"/>
          <p:cNvSpPr txBox="1"/>
          <p:nvPr/>
        </p:nvSpPr>
        <p:spPr>
          <a:xfrm>
            <a:off x="10264007" y="2472070"/>
            <a:ext cx="2545907" cy="748674"/>
          </a:xfrm>
          <a:prstGeom prst="rect">
            <a:avLst/>
          </a:prstGeom>
        </p:spPr>
        <p:txBody>
          <a:bodyPr lIns="0" tIns="0" rIns="0" bIns="0" rtlCol="0" anchor="t">
            <a:spAutoFit/>
          </a:bodyPr>
          <a:lstStyle/>
          <a:p>
            <a:pPr algn="ctr">
              <a:lnSpc>
                <a:spcPts val="6044"/>
              </a:lnSpc>
            </a:pPr>
            <a:r>
              <a:rPr lang="en-US" sz="4380">
                <a:solidFill>
                  <a:srgbClr val="000000"/>
                </a:solidFill>
                <a:latin typeface="Open Sans Italics"/>
              </a:rPr>
              <a:t>Units</a:t>
            </a:r>
          </a:p>
        </p:txBody>
      </p:sp>
      <p:sp>
        <p:nvSpPr>
          <p:cNvPr id="16" name="TextBox 16"/>
          <p:cNvSpPr txBox="1"/>
          <p:nvPr/>
        </p:nvSpPr>
        <p:spPr>
          <a:xfrm>
            <a:off x="13209398" y="2611293"/>
            <a:ext cx="2545907" cy="553667"/>
          </a:xfrm>
          <a:prstGeom prst="rect">
            <a:avLst/>
          </a:prstGeom>
        </p:spPr>
        <p:txBody>
          <a:bodyPr lIns="0" tIns="0" rIns="0" bIns="0" rtlCol="0" anchor="t">
            <a:spAutoFit/>
          </a:bodyPr>
          <a:lstStyle/>
          <a:p>
            <a:pPr algn="ctr">
              <a:lnSpc>
                <a:spcPts val="4526"/>
              </a:lnSpc>
            </a:pPr>
            <a:r>
              <a:rPr lang="en-US" sz="3280">
                <a:solidFill>
                  <a:srgbClr val="000000"/>
                </a:solidFill>
                <a:latin typeface="Open Sans Italics"/>
              </a:rPr>
              <a:t>Product_Price</a:t>
            </a:r>
          </a:p>
        </p:txBody>
      </p:sp>
      <p:sp>
        <p:nvSpPr>
          <p:cNvPr id="17" name="Freeform 17"/>
          <p:cNvSpPr/>
          <p:nvPr/>
        </p:nvSpPr>
        <p:spPr>
          <a:xfrm rot="10658917">
            <a:off x="-994323" y="-1613122"/>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4965071" y="930147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19" name="Freeform 19"/>
          <p:cNvSpPr/>
          <p:nvPr/>
        </p:nvSpPr>
        <p:spPr>
          <a:xfrm>
            <a:off x="-2975730" y="-2463722"/>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20" name="TextBox 20"/>
          <p:cNvSpPr txBox="1"/>
          <p:nvPr/>
        </p:nvSpPr>
        <p:spPr>
          <a:xfrm>
            <a:off x="2048201" y="1188595"/>
            <a:ext cx="13433773" cy="576580"/>
          </a:xfrm>
          <a:prstGeom prst="rect">
            <a:avLst/>
          </a:prstGeom>
        </p:spPr>
        <p:txBody>
          <a:bodyPr lIns="0" tIns="0" rIns="0" bIns="0" rtlCol="0" anchor="t">
            <a:spAutoFit/>
          </a:bodyPr>
          <a:lstStyle/>
          <a:p>
            <a:pPr marL="0" lvl="0" indent="0">
              <a:lnSpc>
                <a:spcPts val="4760"/>
              </a:lnSpc>
              <a:spcBef>
                <a:spcPct val="0"/>
              </a:spcBef>
            </a:pPr>
            <a:r>
              <a:rPr lang="en-US" sz="3500" spc="77">
                <a:solidFill>
                  <a:srgbClr val="292F33"/>
                </a:solidFill>
                <a:latin typeface="League Spartan"/>
              </a:rPr>
              <a:t>PRODUCTOS CON MAYOR PORCENTAJE DE UTILIDADES</a:t>
            </a:r>
          </a:p>
        </p:txBody>
      </p:sp>
      <p:sp>
        <p:nvSpPr>
          <p:cNvPr id="21" name="TextBox 21"/>
          <p:cNvSpPr txBox="1"/>
          <p:nvPr/>
        </p:nvSpPr>
        <p:spPr>
          <a:xfrm>
            <a:off x="2263763" y="2594529"/>
            <a:ext cx="4936605" cy="570431"/>
          </a:xfrm>
          <a:prstGeom prst="rect">
            <a:avLst/>
          </a:prstGeom>
        </p:spPr>
        <p:txBody>
          <a:bodyPr lIns="0" tIns="0" rIns="0" bIns="0" rtlCol="0" anchor="t">
            <a:spAutoFit/>
          </a:bodyPr>
          <a:lstStyle/>
          <a:p>
            <a:pPr>
              <a:lnSpc>
                <a:spcPts val="4664"/>
              </a:lnSpc>
            </a:pPr>
            <a:r>
              <a:rPr lang="en-US" sz="3380">
                <a:solidFill>
                  <a:srgbClr val="000000"/>
                </a:solidFill>
                <a:latin typeface="Open Sans Italics"/>
              </a:rPr>
              <a:t>Product_Name</a:t>
            </a:r>
          </a:p>
        </p:txBody>
      </p:sp>
      <p:sp>
        <p:nvSpPr>
          <p:cNvPr id="22" name="TextBox 22"/>
          <p:cNvSpPr txBox="1"/>
          <p:nvPr/>
        </p:nvSpPr>
        <p:spPr>
          <a:xfrm>
            <a:off x="2263763" y="3638513"/>
            <a:ext cx="4781396" cy="611455"/>
          </a:xfrm>
          <a:prstGeom prst="rect">
            <a:avLst/>
          </a:prstGeom>
        </p:spPr>
        <p:txBody>
          <a:bodyPr lIns="0" tIns="0" rIns="0" bIns="0" rtlCol="0" anchor="t">
            <a:spAutoFit/>
          </a:bodyPr>
          <a:lstStyle/>
          <a:p>
            <a:pPr>
              <a:lnSpc>
                <a:spcPts val="5063"/>
              </a:lnSpc>
            </a:pPr>
            <a:r>
              <a:rPr lang="en-US" sz="3668">
                <a:solidFill>
                  <a:srgbClr val="000000"/>
                </a:solidFill>
                <a:latin typeface="Open Sans Italics"/>
              </a:rPr>
              <a:t>Jenga</a:t>
            </a:r>
          </a:p>
        </p:txBody>
      </p:sp>
      <p:sp>
        <p:nvSpPr>
          <p:cNvPr id="23" name="TextBox 23"/>
          <p:cNvSpPr txBox="1"/>
          <p:nvPr/>
        </p:nvSpPr>
        <p:spPr>
          <a:xfrm>
            <a:off x="2263763" y="4763502"/>
            <a:ext cx="4781396" cy="611455"/>
          </a:xfrm>
          <a:prstGeom prst="rect">
            <a:avLst/>
          </a:prstGeom>
        </p:spPr>
        <p:txBody>
          <a:bodyPr lIns="0" tIns="0" rIns="0" bIns="0" rtlCol="0" anchor="t">
            <a:spAutoFit/>
          </a:bodyPr>
          <a:lstStyle/>
          <a:p>
            <a:pPr>
              <a:lnSpc>
                <a:spcPts val="5063"/>
              </a:lnSpc>
            </a:pPr>
            <a:r>
              <a:rPr lang="en-US" sz="3668">
                <a:solidFill>
                  <a:srgbClr val="000000"/>
                </a:solidFill>
                <a:latin typeface="Open Sans Italics"/>
              </a:rPr>
              <a:t>Mini Basketball Hoop</a:t>
            </a:r>
          </a:p>
        </p:txBody>
      </p:sp>
      <p:sp>
        <p:nvSpPr>
          <p:cNvPr id="24" name="TextBox 24"/>
          <p:cNvSpPr txBox="1"/>
          <p:nvPr/>
        </p:nvSpPr>
        <p:spPr>
          <a:xfrm>
            <a:off x="7118874" y="3677943"/>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70.07</a:t>
            </a:r>
          </a:p>
        </p:txBody>
      </p:sp>
      <p:sp>
        <p:nvSpPr>
          <p:cNvPr id="25" name="TextBox 25"/>
          <p:cNvSpPr txBox="1"/>
          <p:nvPr/>
        </p:nvSpPr>
        <p:spPr>
          <a:xfrm>
            <a:off x="7118874" y="4793074"/>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64.25</a:t>
            </a:r>
          </a:p>
        </p:txBody>
      </p:sp>
      <p:sp>
        <p:nvSpPr>
          <p:cNvPr id="26" name="TextBox 26"/>
          <p:cNvSpPr txBox="1"/>
          <p:nvPr/>
        </p:nvSpPr>
        <p:spPr>
          <a:xfrm>
            <a:off x="7118874" y="5908205"/>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63.69</a:t>
            </a:r>
          </a:p>
        </p:txBody>
      </p:sp>
      <p:sp>
        <p:nvSpPr>
          <p:cNvPr id="27" name="TextBox 27"/>
          <p:cNvSpPr txBox="1"/>
          <p:nvPr/>
        </p:nvSpPr>
        <p:spPr>
          <a:xfrm>
            <a:off x="7118874" y="7023336"/>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55.02</a:t>
            </a:r>
          </a:p>
        </p:txBody>
      </p:sp>
      <p:sp>
        <p:nvSpPr>
          <p:cNvPr id="28" name="TextBox 28"/>
          <p:cNvSpPr txBox="1"/>
          <p:nvPr/>
        </p:nvSpPr>
        <p:spPr>
          <a:xfrm>
            <a:off x="7118874" y="8138467"/>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53.36</a:t>
            </a:r>
          </a:p>
        </p:txBody>
      </p:sp>
      <p:sp>
        <p:nvSpPr>
          <p:cNvPr id="29" name="TextBox 29"/>
          <p:cNvSpPr txBox="1"/>
          <p:nvPr/>
        </p:nvSpPr>
        <p:spPr>
          <a:xfrm>
            <a:off x="10064265" y="3677943"/>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674</a:t>
            </a:r>
          </a:p>
        </p:txBody>
      </p:sp>
      <p:sp>
        <p:nvSpPr>
          <p:cNvPr id="30" name="TextBox 30"/>
          <p:cNvSpPr txBox="1"/>
          <p:nvPr/>
        </p:nvSpPr>
        <p:spPr>
          <a:xfrm>
            <a:off x="10064265" y="4793074"/>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60</a:t>
            </a:r>
          </a:p>
        </p:txBody>
      </p:sp>
      <p:sp>
        <p:nvSpPr>
          <p:cNvPr id="31" name="TextBox 31"/>
          <p:cNvSpPr txBox="1"/>
          <p:nvPr/>
        </p:nvSpPr>
        <p:spPr>
          <a:xfrm>
            <a:off x="10064265" y="5908205"/>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146</a:t>
            </a:r>
          </a:p>
        </p:txBody>
      </p:sp>
      <p:sp>
        <p:nvSpPr>
          <p:cNvPr id="32" name="TextBox 32"/>
          <p:cNvSpPr txBox="1"/>
          <p:nvPr/>
        </p:nvSpPr>
        <p:spPr>
          <a:xfrm>
            <a:off x="10064265" y="7023336"/>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311</a:t>
            </a:r>
          </a:p>
        </p:txBody>
      </p:sp>
      <p:sp>
        <p:nvSpPr>
          <p:cNvPr id="33" name="TextBox 33"/>
          <p:cNvSpPr txBox="1"/>
          <p:nvPr/>
        </p:nvSpPr>
        <p:spPr>
          <a:xfrm>
            <a:off x="10064265" y="8138467"/>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6496</a:t>
            </a:r>
          </a:p>
        </p:txBody>
      </p:sp>
      <p:sp>
        <p:nvSpPr>
          <p:cNvPr id="34" name="TextBox 34"/>
          <p:cNvSpPr txBox="1"/>
          <p:nvPr/>
        </p:nvSpPr>
        <p:spPr>
          <a:xfrm>
            <a:off x="12837674" y="3677943"/>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9.99</a:t>
            </a:r>
          </a:p>
        </p:txBody>
      </p:sp>
      <p:sp>
        <p:nvSpPr>
          <p:cNvPr id="35" name="TextBox 35"/>
          <p:cNvSpPr txBox="1"/>
          <p:nvPr/>
        </p:nvSpPr>
        <p:spPr>
          <a:xfrm>
            <a:off x="12837674" y="4793074"/>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24.99</a:t>
            </a:r>
          </a:p>
        </p:txBody>
      </p:sp>
      <p:sp>
        <p:nvSpPr>
          <p:cNvPr id="36" name="TextBox 36"/>
          <p:cNvSpPr txBox="1"/>
          <p:nvPr/>
        </p:nvSpPr>
        <p:spPr>
          <a:xfrm>
            <a:off x="12837674" y="5908205"/>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10.99</a:t>
            </a:r>
          </a:p>
        </p:txBody>
      </p:sp>
      <p:sp>
        <p:nvSpPr>
          <p:cNvPr id="37" name="TextBox 37"/>
          <p:cNvSpPr txBox="1"/>
          <p:nvPr/>
        </p:nvSpPr>
        <p:spPr>
          <a:xfrm>
            <a:off x="12837674" y="7023336"/>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19.99</a:t>
            </a:r>
          </a:p>
        </p:txBody>
      </p:sp>
      <p:sp>
        <p:nvSpPr>
          <p:cNvPr id="38" name="TextBox 38"/>
          <p:cNvSpPr txBox="1"/>
          <p:nvPr/>
        </p:nvSpPr>
        <p:spPr>
          <a:xfrm>
            <a:off x="12837674" y="8138467"/>
            <a:ext cx="2945391"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14.99</a:t>
            </a:r>
          </a:p>
        </p:txBody>
      </p:sp>
      <p:sp>
        <p:nvSpPr>
          <p:cNvPr id="39" name="TextBox 39"/>
          <p:cNvSpPr txBox="1"/>
          <p:nvPr/>
        </p:nvSpPr>
        <p:spPr>
          <a:xfrm>
            <a:off x="818182" y="9292847"/>
            <a:ext cx="9857930" cy="611455"/>
          </a:xfrm>
          <a:prstGeom prst="rect">
            <a:avLst/>
          </a:prstGeom>
        </p:spPr>
        <p:txBody>
          <a:bodyPr lIns="0" tIns="0" rIns="0" bIns="0" rtlCol="0" anchor="t">
            <a:spAutoFit/>
          </a:bodyPr>
          <a:lstStyle/>
          <a:p>
            <a:pPr>
              <a:lnSpc>
                <a:spcPts val="5063"/>
              </a:lnSpc>
            </a:pPr>
            <a:r>
              <a:rPr lang="en-US" sz="3668">
                <a:solidFill>
                  <a:srgbClr val="000000"/>
                </a:solidFill>
                <a:latin typeface="Open Sans Italics"/>
              </a:rPr>
              <a:t>Total de ventas en el estado de Puebla: 61171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3857985" y="6254241"/>
            <a:ext cx="12080352" cy="7094461"/>
          </a:xfrm>
          <a:custGeom>
            <a:avLst/>
            <a:gdLst/>
            <a:ahLst/>
            <a:cxnLst/>
            <a:rect l="l" t="t" r="r" b="b"/>
            <a:pathLst>
              <a:path w="12080352" h="7094461">
                <a:moveTo>
                  <a:pt x="0" y="0"/>
                </a:moveTo>
                <a:lnTo>
                  <a:pt x="12080352" y="0"/>
                </a:lnTo>
                <a:lnTo>
                  <a:pt x="12080352" y="7094461"/>
                </a:lnTo>
                <a:lnTo>
                  <a:pt x="0" y="7094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98689" y="-409621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213936" y="2137994"/>
            <a:ext cx="10045364" cy="6011012"/>
          </a:xfrm>
          <a:custGeom>
            <a:avLst/>
            <a:gdLst/>
            <a:ahLst/>
            <a:cxnLst/>
            <a:rect l="l" t="t" r="r" b="b"/>
            <a:pathLst>
              <a:path w="10045364" h="6011012">
                <a:moveTo>
                  <a:pt x="0" y="0"/>
                </a:moveTo>
                <a:lnTo>
                  <a:pt x="10045364" y="0"/>
                </a:lnTo>
                <a:lnTo>
                  <a:pt x="10045364" y="6011012"/>
                </a:lnTo>
                <a:lnTo>
                  <a:pt x="0" y="6011012"/>
                </a:lnTo>
                <a:lnTo>
                  <a:pt x="0" y="0"/>
                </a:lnTo>
                <a:close/>
              </a:path>
            </a:pathLst>
          </a:custGeom>
          <a:blipFill>
            <a:blip r:embed="rId6"/>
            <a:stretch>
              <a:fillRect b="-24946"/>
            </a:stretch>
          </a:blipFill>
        </p:spPr>
      </p:sp>
      <p:sp>
        <p:nvSpPr>
          <p:cNvPr id="5" name="TextBox 5"/>
          <p:cNvSpPr txBox="1"/>
          <p:nvPr/>
        </p:nvSpPr>
        <p:spPr>
          <a:xfrm>
            <a:off x="-757563" y="1730517"/>
            <a:ext cx="8979930" cy="6778341"/>
          </a:xfrm>
          <a:prstGeom prst="rect">
            <a:avLst/>
          </a:prstGeom>
        </p:spPr>
        <p:txBody>
          <a:bodyPr lIns="0" tIns="0" rIns="0" bIns="0" rtlCol="0" anchor="t">
            <a:spAutoFit/>
          </a:bodyPr>
          <a:lstStyle/>
          <a:p>
            <a:pPr algn="ctr">
              <a:lnSpc>
                <a:spcPts val="3865"/>
              </a:lnSpc>
            </a:pPr>
            <a:r>
              <a:rPr lang="en-US" sz="2761">
                <a:solidFill>
                  <a:srgbClr val="000000"/>
                </a:solidFill>
                <a:latin typeface="Open Sans Light"/>
              </a:rPr>
              <a:t>Date</a:t>
            </a:r>
          </a:p>
          <a:p>
            <a:pPr algn="ctr">
              <a:lnSpc>
                <a:spcPts val="3865"/>
              </a:lnSpc>
            </a:pPr>
            <a:endParaRPr lang="en-US" sz="2761">
              <a:solidFill>
                <a:srgbClr val="000000"/>
              </a:solidFill>
              <a:latin typeface="Open Sans Light"/>
            </a:endParaRPr>
          </a:p>
          <a:p>
            <a:pPr algn="ctr">
              <a:lnSpc>
                <a:spcPts val="3865"/>
              </a:lnSpc>
            </a:pPr>
            <a:r>
              <a:rPr lang="en-US" sz="2761">
                <a:solidFill>
                  <a:srgbClr val="000000"/>
                </a:solidFill>
                <a:latin typeface="Open Sans Light"/>
              </a:rPr>
              <a:t>2018-04-30    2775</a:t>
            </a:r>
          </a:p>
          <a:p>
            <a:pPr algn="ctr">
              <a:lnSpc>
                <a:spcPts val="3865"/>
              </a:lnSpc>
            </a:pPr>
            <a:r>
              <a:rPr lang="en-US" sz="2761">
                <a:solidFill>
                  <a:srgbClr val="000000"/>
                </a:solidFill>
                <a:latin typeface="Open Sans Light"/>
              </a:rPr>
              <a:t>2018-03-30    2052</a:t>
            </a:r>
          </a:p>
          <a:p>
            <a:pPr algn="ctr">
              <a:lnSpc>
                <a:spcPts val="3865"/>
              </a:lnSpc>
            </a:pPr>
            <a:r>
              <a:rPr lang="en-US" sz="2761">
                <a:solidFill>
                  <a:srgbClr val="000000"/>
                </a:solidFill>
                <a:latin typeface="Open Sans Light"/>
              </a:rPr>
              <a:t>2018-03-18    1747</a:t>
            </a:r>
          </a:p>
          <a:p>
            <a:pPr algn="ctr">
              <a:lnSpc>
                <a:spcPts val="3865"/>
              </a:lnSpc>
            </a:pPr>
            <a:r>
              <a:rPr lang="en-US" sz="2761">
                <a:solidFill>
                  <a:srgbClr val="000000"/>
                </a:solidFill>
                <a:latin typeface="Open Sans Light"/>
              </a:rPr>
              <a:t>2017-12-24    1718</a:t>
            </a:r>
          </a:p>
          <a:p>
            <a:pPr algn="ctr">
              <a:lnSpc>
                <a:spcPts val="3865"/>
              </a:lnSpc>
            </a:pPr>
            <a:r>
              <a:rPr lang="en-US" sz="2761">
                <a:solidFill>
                  <a:srgbClr val="000000"/>
                </a:solidFill>
                <a:latin typeface="Open Sans Light"/>
              </a:rPr>
              <a:t>2018-03-29    1645</a:t>
            </a:r>
          </a:p>
          <a:p>
            <a:pPr algn="ctr">
              <a:lnSpc>
                <a:spcPts val="3865"/>
              </a:lnSpc>
            </a:pPr>
            <a:r>
              <a:rPr lang="en-US" sz="2761">
                <a:solidFill>
                  <a:srgbClr val="000000"/>
                </a:solidFill>
                <a:latin typeface="Open Sans Light"/>
              </a:rPr>
              <a:t>2018-02-03    1623</a:t>
            </a:r>
          </a:p>
          <a:p>
            <a:pPr algn="ctr">
              <a:lnSpc>
                <a:spcPts val="3865"/>
              </a:lnSpc>
            </a:pPr>
            <a:r>
              <a:rPr lang="en-US" sz="2761">
                <a:solidFill>
                  <a:srgbClr val="000000"/>
                </a:solidFill>
                <a:latin typeface="Open Sans Light"/>
              </a:rPr>
              <a:t>2018-03-24    1574</a:t>
            </a:r>
          </a:p>
          <a:p>
            <a:pPr algn="ctr">
              <a:lnSpc>
                <a:spcPts val="3865"/>
              </a:lnSpc>
            </a:pPr>
            <a:r>
              <a:rPr lang="en-US" sz="2761">
                <a:solidFill>
                  <a:srgbClr val="000000"/>
                </a:solidFill>
                <a:latin typeface="Open Sans Light"/>
              </a:rPr>
              <a:t>2018-03-10    1573</a:t>
            </a:r>
          </a:p>
          <a:p>
            <a:pPr algn="ctr">
              <a:lnSpc>
                <a:spcPts val="3865"/>
              </a:lnSpc>
            </a:pPr>
            <a:r>
              <a:rPr lang="en-US" sz="2761">
                <a:solidFill>
                  <a:srgbClr val="000000"/>
                </a:solidFill>
                <a:latin typeface="Open Sans Light"/>
              </a:rPr>
              <a:t>2018-04-14    1563</a:t>
            </a:r>
          </a:p>
          <a:p>
            <a:pPr algn="ctr">
              <a:lnSpc>
                <a:spcPts val="3865"/>
              </a:lnSpc>
            </a:pPr>
            <a:r>
              <a:rPr lang="en-US" sz="2761">
                <a:solidFill>
                  <a:srgbClr val="000000"/>
                </a:solidFill>
                <a:latin typeface="Open Sans Light"/>
              </a:rPr>
              <a:t>2018-03-17    1560</a:t>
            </a:r>
          </a:p>
          <a:p>
            <a:pPr algn="ctr">
              <a:lnSpc>
                <a:spcPts val="3865"/>
              </a:lnSpc>
            </a:pPr>
            <a:endParaRPr lang="en-US" sz="2761">
              <a:solidFill>
                <a:srgbClr val="000000"/>
              </a:solidFill>
              <a:latin typeface="Open Sans Light"/>
            </a:endParaRPr>
          </a:p>
          <a:p>
            <a:pPr algn="ctr">
              <a:lnSpc>
                <a:spcPts val="3865"/>
              </a:lnSpc>
              <a:spcBef>
                <a:spcPct val="0"/>
              </a:spcBef>
            </a:pPr>
            <a:endParaRPr lang="en-US" sz="2761">
              <a:solidFill>
                <a:srgbClr val="000000"/>
              </a:solidFill>
              <a:latin typeface="Open Sans Light"/>
            </a:endParaRPr>
          </a:p>
        </p:txBody>
      </p:sp>
      <p:sp>
        <p:nvSpPr>
          <p:cNvPr id="6" name="TextBox 6"/>
          <p:cNvSpPr txBox="1"/>
          <p:nvPr/>
        </p:nvSpPr>
        <p:spPr>
          <a:xfrm>
            <a:off x="1900339" y="360128"/>
            <a:ext cx="16623463" cy="1222843"/>
          </a:xfrm>
          <a:prstGeom prst="rect">
            <a:avLst/>
          </a:prstGeom>
        </p:spPr>
        <p:txBody>
          <a:bodyPr lIns="0" tIns="0" rIns="0" bIns="0" rtlCol="0" anchor="t">
            <a:spAutoFit/>
          </a:bodyPr>
          <a:lstStyle/>
          <a:p>
            <a:pPr marL="0" lvl="0" indent="0" algn="l">
              <a:lnSpc>
                <a:spcPts val="9956"/>
              </a:lnSpc>
              <a:spcBef>
                <a:spcPct val="0"/>
              </a:spcBef>
            </a:pPr>
            <a:r>
              <a:rPr lang="en-US" sz="7320" spc="161">
                <a:solidFill>
                  <a:srgbClr val="292F33"/>
                </a:solidFill>
                <a:latin typeface="League Spartan"/>
              </a:rPr>
              <a:t>FECHAS CON MAYORES VENTAS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TextBox 2"/>
          <p:cNvSpPr txBox="1"/>
          <p:nvPr/>
        </p:nvSpPr>
        <p:spPr>
          <a:xfrm>
            <a:off x="9444686" y="3312325"/>
            <a:ext cx="3139309" cy="12401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Aplicar el algoritmo de K-means para determinar los clusters</a:t>
            </a:r>
          </a:p>
        </p:txBody>
      </p:sp>
      <p:sp>
        <p:nvSpPr>
          <p:cNvPr id="3" name="TextBox 3"/>
          <p:cNvSpPr txBox="1"/>
          <p:nvPr/>
        </p:nvSpPr>
        <p:spPr>
          <a:xfrm>
            <a:off x="2761665" y="1951145"/>
            <a:ext cx="12764670" cy="1146296"/>
          </a:xfrm>
          <a:prstGeom prst="rect">
            <a:avLst/>
          </a:prstGeom>
        </p:spPr>
        <p:txBody>
          <a:bodyPr lIns="0" tIns="0" rIns="0" bIns="0" rtlCol="0" anchor="t">
            <a:spAutoFit/>
          </a:bodyPr>
          <a:lstStyle/>
          <a:p>
            <a:pPr marL="0" lvl="0" indent="0" algn="ctr">
              <a:lnSpc>
                <a:spcPts val="9335"/>
              </a:lnSpc>
              <a:spcBef>
                <a:spcPct val="0"/>
              </a:spcBef>
            </a:pPr>
            <a:r>
              <a:rPr lang="en-US" sz="6864" spc="151">
                <a:solidFill>
                  <a:srgbClr val="292F33"/>
                </a:solidFill>
                <a:latin typeface="League Spartan"/>
              </a:rPr>
              <a:t>CLUSTERING</a:t>
            </a:r>
          </a:p>
        </p:txBody>
      </p:sp>
      <p:sp>
        <p:nvSpPr>
          <p:cNvPr id="4" name="Freeform 4"/>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876253"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9" name="Freeform 9"/>
          <p:cNvSpPr/>
          <p:nvPr/>
        </p:nvSpPr>
        <p:spPr>
          <a:xfrm>
            <a:off x="2083868" y="4737741"/>
            <a:ext cx="1809923" cy="2242022"/>
          </a:xfrm>
          <a:custGeom>
            <a:avLst/>
            <a:gdLst/>
            <a:ahLst/>
            <a:cxnLst/>
            <a:rect l="l" t="t" r="r" b="b"/>
            <a:pathLst>
              <a:path w="1809923" h="2242022">
                <a:moveTo>
                  <a:pt x="0" y="0"/>
                </a:moveTo>
                <a:lnTo>
                  <a:pt x="1809923" y="0"/>
                </a:lnTo>
                <a:lnTo>
                  <a:pt x="1809923"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2351658"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1</a:t>
            </a:r>
          </a:p>
        </p:txBody>
      </p:sp>
      <p:sp>
        <p:nvSpPr>
          <p:cNvPr id="11" name="Freeform 11"/>
          <p:cNvSpPr/>
          <p:nvPr/>
        </p:nvSpPr>
        <p:spPr>
          <a:xfrm>
            <a:off x="7995244"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2" name="Freeform 12"/>
          <p:cNvSpPr/>
          <p:nvPr/>
        </p:nvSpPr>
        <p:spPr>
          <a:xfrm>
            <a:off x="6202858" y="4737741"/>
            <a:ext cx="1809923" cy="2242022"/>
          </a:xfrm>
          <a:custGeom>
            <a:avLst/>
            <a:gdLst/>
            <a:ahLst/>
            <a:cxnLst/>
            <a:rect l="l" t="t" r="r" b="b"/>
            <a:pathLst>
              <a:path w="1809923" h="2242022">
                <a:moveTo>
                  <a:pt x="0" y="0"/>
                </a:moveTo>
                <a:lnTo>
                  <a:pt x="1809924" y="0"/>
                </a:lnTo>
                <a:lnTo>
                  <a:pt x="1809924" y="2242023"/>
                </a:lnTo>
                <a:lnTo>
                  <a:pt x="0" y="22420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6483635"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2</a:t>
            </a:r>
          </a:p>
        </p:txBody>
      </p:sp>
      <p:sp>
        <p:nvSpPr>
          <p:cNvPr id="14" name="Freeform 14"/>
          <p:cNvSpPr/>
          <p:nvPr/>
        </p:nvSpPr>
        <p:spPr>
          <a:xfrm>
            <a:off x="11901764" y="5480778"/>
            <a:ext cx="2326605" cy="452390"/>
          </a:xfrm>
          <a:custGeom>
            <a:avLst/>
            <a:gdLst/>
            <a:ahLst/>
            <a:cxnLst/>
            <a:rect l="l" t="t" r="r" b="b"/>
            <a:pathLst>
              <a:path w="2326605" h="452390">
                <a:moveTo>
                  <a:pt x="0" y="0"/>
                </a:moveTo>
                <a:lnTo>
                  <a:pt x="2326605" y="0"/>
                </a:lnTo>
                <a:lnTo>
                  <a:pt x="2326605" y="452389"/>
                </a:lnTo>
                <a:lnTo>
                  <a:pt x="0" y="452389"/>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5" name="Freeform 15"/>
          <p:cNvSpPr/>
          <p:nvPr/>
        </p:nvSpPr>
        <p:spPr>
          <a:xfrm>
            <a:off x="10109379" y="4701241"/>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10390155" y="49884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3</a:t>
            </a:r>
          </a:p>
        </p:txBody>
      </p:sp>
      <p:sp>
        <p:nvSpPr>
          <p:cNvPr id="17" name="Freeform 17"/>
          <p:cNvSpPr/>
          <p:nvPr/>
        </p:nvSpPr>
        <p:spPr>
          <a:xfrm>
            <a:off x="14224352" y="4701241"/>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14495069" y="49884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4</a:t>
            </a:r>
          </a:p>
        </p:txBody>
      </p:sp>
      <p:sp>
        <p:nvSpPr>
          <p:cNvPr id="19" name="TextBox 19"/>
          <p:cNvSpPr txBox="1"/>
          <p:nvPr/>
        </p:nvSpPr>
        <p:spPr>
          <a:xfrm>
            <a:off x="5431930" y="6905163"/>
            <a:ext cx="3139309" cy="16592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Escalar los datos para asegurar que todas las características tengan el mismo rango,</a:t>
            </a:r>
          </a:p>
        </p:txBody>
      </p:sp>
      <p:sp>
        <p:nvSpPr>
          <p:cNvPr id="20" name="TextBox 20"/>
          <p:cNvSpPr txBox="1"/>
          <p:nvPr/>
        </p:nvSpPr>
        <p:spPr>
          <a:xfrm>
            <a:off x="1434874" y="3312325"/>
            <a:ext cx="3139309" cy="12401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Seleccionar las columnas relevantes para el clustering</a:t>
            </a:r>
          </a:p>
        </p:txBody>
      </p:sp>
      <p:sp>
        <p:nvSpPr>
          <p:cNvPr id="21" name="TextBox 21"/>
          <p:cNvSpPr txBox="1"/>
          <p:nvPr/>
        </p:nvSpPr>
        <p:spPr>
          <a:xfrm>
            <a:off x="13729516" y="6905163"/>
            <a:ext cx="3139309" cy="12401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Agregar la columna 'Cluster' al DataFrame de productos.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28700" y="1028700"/>
            <a:ext cx="16230600" cy="8229600"/>
            <a:chOff x="0" y="0"/>
            <a:chExt cx="4274726" cy="2167467"/>
          </a:xfrm>
        </p:grpSpPr>
        <p:sp>
          <p:nvSpPr>
            <p:cNvPr id="9" name="Freeform 9"/>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9525">
              <a:solidFill>
                <a:srgbClr val="000000"/>
              </a:solidFill>
            </a:ln>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46"/>
                </a:lnSpc>
              </a:pPr>
              <a:endParaRPr/>
            </a:p>
          </p:txBody>
        </p:sp>
      </p:grpSp>
      <p:sp>
        <p:nvSpPr>
          <p:cNvPr id="11" name="Freeform 11"/>
          <p:cNvSpPr/>
          <p:nvPr/>
        </p:nvSpPr>
        <p:spPr>
          <a:xfrm>
            <a:off x="1028700" y="3435973"/>
            <a:ext cx="8272731" cy="5822327"/>
          </a:xfrm>
          <a:custGeom>
            <a:avLst/>
            <a:gdLst/>
            <a:ahLst/>
            <a:cxnLst/>
            <a:rect l="l" t="t" r="r" b="b"/>
            <a:pathLst>
              <a:path w="8272731" h="5822327">
                <a:moveTo>
                  <a:pt x="0" y="0"/>
                </a:moveTo>
                <a:lnTo>
                  <a:pt x="8272731" y="0"/>
                </a:lnTo>
                <a:lnTo>
                  <a:pt x="8272731" y="5822327"/>
                </a:lnTo>
                <a:lnTo>
                  <a:pt x="0" y="5822327"/>
                </a:lnTo>
                <a:lnTo>
                  <a:pt x="0" y="0"/>
                </a:lnTo>
                <a:close/>
              </a:path>
            </a:pathLst>
          </a:custGeom>
          <a:blipFill>
            <a:blip r:embed="rId8"/>
            <a:stretch>
              <a:fillRect/>
            </a:stretch>
          </a:blipFill>
        </p:spPr>
      </p:sp>
      <p:sp>
        <p:nvSpPr>
          <p:cNvPr id="12" name="TextBox 12"/>
          <p:cNvSpPr txBox="1"/>
          <p:nvPr/>
        </p:nvSpPr>
        <p:spPr>
          <a:xfrm>
            <a:off x="3313206" y="1092491"/>
            <a:ext cx="11661587" cy="2124817"/>
          </a:xfrm>
          <a:prstGeom prst="rect">
            <a:avLst/>
          </a:prstGeom>
        </p:spPr>
        <p:txBody>
          <a:bodyPr lIns="0" tIns="0" rIns="0" bIns="0" rtlCol="0" anchor="t">
            <a:spAutoFit/>
          </a:bodyPr>
          <a:lstStyle/>
          <a:p>
            <a:pPr marL="0" lvl="0" indent="0" algn="ctr">
              <a:lnSpc>
                <a:spcPts val="8493"/>
              </a:lnSpc>
              <a:spcBef>
                <a:spcPct val="0"/>
              </a:spcBef>
            </a:pPr>
            <a:r>
              <a:rPr lang="en-US" sz="6245" spc="137">
                <a:solidFill>
                  <a:srgbClr val="292F33"/>
                </a:solidFill>
                <a:latin typeface="League Spartan"/>
              </a:rPr>
              <a:t>GRÁFICO DE LOS CLÚSTERS</a:t>
            </a:r>
          </a:p>
        </p:txBody>
      </p:sp>
      <p:sp>
        <p:nvSpPr>
          <p:cNvPr id="13" name="TextBox 13"/>
          <p:cNvSpPr txBox="1"/>
          <p:nvPr/>
        </p:nvSpPr>
        <p:spPr>
          <a:xfrm>
            <a:off x="10074083" y="3893998"/>
            <a:ext cx="7185217" cy="1627148"/>
          </a:xfrm>
          <a:prstGeom prst="rect">
            <a:avLst/>
          </a:prstGeom>
        </p:spPr>
        <p:txBody>
          <a:bodyPr lIns="0" tIns="0" rIns="0" bIns="0" rtlCol="0" anchor="t">
            <a:spAutoFit/>
          </a:bodyPr>
          <a:lstStyle/>
          <a:p>
            <a:pPr marL="499602" lvl="1" indent="-249801">
              <a:lnSpc>
                <a:spcPts val="3239"/>
              </a:lnSpc>
              <a:buFont typeface="Arial"/>
              <a:buChar char="•"/>
            </a:pPr>
            <a:r>
              <a:rPr lang="en-US" sz="2314">
                <a:solidFill>
                  <a:srgbClr val="293237"/>
                </a:solidFill>
                <a:latin typeface="Open Sans Light"/>
              </a:rPr>
              <a:t> (0) Productos con alta utilidad pero bajas ventas.</a:t>
            </a:r>
          </a:p>
          <a:p>
            <a:pPr marL="499602" lvl="1" indent="-249801">
              <a:lnSpc>
                <a:spcPts val="3239"/>
              </a:lnSpc>
              <a:buFont typeface="Arial"/>
              <a:buChar char="•"/>
            </a:pPr>
            <a:r>
              <a:rPr lang="en-US" sz="2314">
                <a:solidFill>
                  <a:srgbClr val="293237"/>
                </a:solidFill>
                <a:latin typeface="Open Sans Light"/>
              </a:rPr>
              <a:t>(1) Productos con bajas ventas y bajo porcentaje de utilidad.</a:t>
            </a:r>
          </a:p>
          <a:p>
            <a:pPr marL="499602" lvl="1" indent="-249801">
              <a:lnSpc>
                <a:spcPts val="3239"/>
              </a:lnSpc>
              <a:spcBef>
                <a:spcPct val="0"/>
              </a:spcBef>
              <a:buFont typeface="Arial"/>
              <a:buChar char="•"/>
            </a:pPr>
            <a:r>
              <a:rPr lang="en-US" sz="2314">
                <a:solidFill>
                  <a:srgbClr val="293237"/>
                </a:solidFill>
                <a:latin typeface="Open Sans Light"/>
              </a:rPr>
              <a:t>(2) Productos con altas ventas y alta utilidad.</a:t>
            </a:r>
          </a:p>
        </p:txBody>
      </p:sp>
      <p:sp>
        <p:nvSpPr>
          <p:cNvPr id="14" name="TextBox 14"/>
          <p:cNvSpPr txBox="1"/>
          <p:nvPr/>
        </p:nvSpPr>
        <p:spPr>
          <a:xfrm>
            <a:off x="10120078" y="5862737"/>
            <a:ext cx="6637404" cy="911649"/>
          </a:xfrm>
          <a:prstGeom prst="rect">
            <a:avLst/>
          </a:prstGeom>
        </p:spPr>
        <p:txBody>
          <a:bodyPr lIns="0" tIns="0" rIns="0" bIns="0" rtlCol="0" anchor="t">
            <a:spAutoFit/>
          </a:bodyPr>
          <a:lstStyle/>
          <a:p>
            <a:pPr>
              <a:lnSpc>
                <a:spcPts val="3600"/>
              </a:lnSpc>
              <a:spcBef>
                <a:spcPct val="0"/>
              </a:spcBef>
            </a:pPr>
            <a:r>
              <a:rPr lang="en-US" sz="2608">
                <a:solidFill>
                  <a:srgbClr val="000000"/>
                </a:solidFill>
                <a:latin typeface="Open Sans Italics"/>
              </a:rPr>
              <a:t>Coeficiente de Silueta: 0.39642812714644143</a:t>
            </a:r>
          </a:p>
          <a:p>
            <a:pPr>
              <a:lnSpc>
                <a:spcPts val="3600"/>
              </a:lnSpc>
              <a:spcBef>
                <a:spcPct val="0"/>
              </a:spcBef>
            </a:pPr>
            <a:r>
              <a:rPr lang="en-US" sz="2608">
                <a:solidFill>
                  <a:srgbClr val="000000"/>
                </a:solidFill>
                <a:latin typeface="Open Sans Italics"/>
              </a:rPr>
              <a:t>Inercia: 47.254783857606824</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2447210" flipH="1">
            <a:off x="12444594" y="4873737"/>
            <a:ext cx="11675746" cy="6856847"/>
          </a:xfrm>
          <a:custGeom>
            <a:avLst/>
            <a:gdLst/>
            <a:ahLst/>
            <a:cxnLst/>
            <a:rect l="l" t="t" r="r" b="b"/>
            <a:pathLst>
              <a:path w="11675746" h="6856847">
                <a:moveTo>
                  <a:pt x="11675747" y="0"/>
                </a:moveTo>
                <a:lnTo>
                  <a:pt x="0" y="0"/>
                </a:lnTo>
                <a:lnTo>
                  <a:pt x="0" y="6856847"/>
                </a:lnTo>
                <a:lnTo>
                  <a:pt x="11675747" y="6856847"/>
                </a:lnTo>
                <a:lnTo>
                  <a:pt x="1167574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75524" y="-302069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01996" y="-3020694"/>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rot="5400000">
            <a:off x="-3972649" y="5102128"/>
            <a:ext cx="10331643" cy="0"/>
          </a:xfrm>
          <a:prstGeom prst="line">
            <a:avLst/>
          </a:prstGeom>
          <a:ln w="38100" cap="flat">
            <a:solidFill>
              <a:srgbClr val="000000"/>
            </a:solidFill>
            <a:prstDash val="solid"/>
            <a:headEnd type="none" w="sm" len="sm"/>
            <a:tailEnd type="none" w="sm" len="sm"/>
          </a:ln>
        </p:spPr>
      </p:sp>
      <p:graphicFrame>
        <p:nvGraphicFramePr>
          <p:cNvPr id="6" name="Table 6"/>
          <p:cNvGraphicFramePr>
            <a:graphicFrameLocks noGrp="1"/>
          </p:cNvGraphicFramePr>
          <p:nvPr/>
        </p:nvGraphicFramePr>
        <p:xfrm>
          <a:off x="1799327" y="3481983"/>
          <a:ext cx="16117422" cy="6267450"/>
        </p:xfrm>
        <a:graphic>
          <a:graphicData uri="http://schemas.openxmlformats.org/drawingml/2006/table">
            <a:tbl>
              <a:tblPr/>
              <a:tblGrid>
                <a:gridCol w="5372474">
                  <a:extLst>
                    <a:ext uri="{9D8B030D-6E8A-4147-A177-3AD203B41FA5}">
                      <a16:colId xmlns:a16="http://schemas.microsoft.com/office/drawing/2014/main" val="20000"/>
                    </a:ext>
                  </a:extLst>
                </a:gridCol>
                <a:gridCol w="5372474">
                  <a:extLst>
                    <a:ext uri="{9D8B030D-6E8A-4147-A177-3AD203B41FA5}">
                      <a16:colId xmlns:a16="http://schemas.microsoft.com/office/drawing/2014/main" val="20001"/>
                    </a:ext>
                  </a:extLst>
                </a:gridCol>
                <a:gridCol w="5372474">
                  <a:extLst>
                    <a:ext uri="{9D8B030D-6E8A-4147-A177-3AD203B41FA5}">
                      <a16:colId xmlns:a16="http://schemas.microsoft.com/office/drawing/2014/main" val="20002"/>
                    </a:ext>
                  </a:extLst>
                </a:gridCol>
              </a:tblGrid>
              <a:tr h="1044575">
                <a:tc>
                  <a:txBody>
                    <a:bodyPr/>
                    <a:lstStyle/>
                    <a:p>
                      <a:pPr algn="ctr">
                        <a:lnSpc>
                          <a:spcPts val="2454"/>
                        </a:lnSpc>
                        <a:defRPr/>
                      </a:pPr>
                      <a:r>
                        <a:rPr lang="en-US" sz="1753">
                          <a:solidFill>
                            <a:srgbClr val="000000"/>
                          </a:solidFill>
                          <a:latin typeface="Open Sans Light Bold"/>
                        </a:rPr>
                        <a:t>Product_Name</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Units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Clúster</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extLst>
                  <a:ext uri="{0D108BD9-81ED-4DB2-BD59-A6C34878D82A}">
                    <a16:rowId xmlns:a16="http://schemas.microsoft.com/office/drawing/2014/main" val="10000"/>
                  </a:ext>
                </a:extLst>
              </a:tr>
              <a:tr h="1044575">
                <a:tc>
                  <a:txBody>
                    <a:bodyPr/>
                    <a:lstStyle/>
                    <a:p>
                      <a:pPr algn="ctr">
                        <a:lnSpc>
                          <a:spcPts val="2454"/>
                        </a:lnSpc>
                        <a:defRPr/>
                      </a:pPr>
                      <a:r>
                        <a:rPr lang="en-US" sz="1753">
                          <a:solidFill>
                            <a:srgbClr val="000000"/>
                          </a:solidFill>
                          <a:latin typeface="Open Sans Light"/>
                        </a:rPr>
                        <a:t>Colorbuds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6496</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1044575">
                <a:tc>
                  <a:txBody>
                    <a:bodyPr/>
                    <a:lstStyle/>
                    <a:p>
                      <a:pPr algn="ctr">
                        <a:lnSpc>
                          <a:spcPts val="2454"/>
                        </a:lnSpc>
                        <a:defRPr/>
                      </a:pPr>
                      <a:r>
                        <a:rPr lang="en-US" sz="1753">
                          <a:solidFill>
                            <a:srgbClr val="000000"/>
                          </a:solidFill>
                          <a:latin typeface="Open Sans Light"/>
                        </a:rPr>
                        <a:t>Barrel O'Slime</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6262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1044575">
                <a:tc>
                  <a:txBody>
                    <a:bodyPr/>
                    <a:lstStyle/>
                    <a:p>
                      <a:pPr algn="ctr">
                        <a:lnSpc>
                          <a:spcPts val="2454"/>
                        </a:lnSpc>
                        <a:defRPr/>
                      </a:pPr>
                      <a:r>
                        <a:rPr lang="en-US" sz="1753">
                          <a:solidFill>
                            <a:srgbClr val="000000"/>
                          </a:solidFill>
                          <a:latin typeface="Open Sans Light"/>
                        </a:rPr>
                        <a:t>PlayDoh Can</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5877</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r h="1044575">
                <a:tc>
                  <a:txBody>
                    <a:bodyPr/>
                    <a:lstStyle/>
                    <a:p>
                      <a:pPr algn="ctr">
                        <a:lnSpc>
                          <a:spcPts val="2454"/>
                        </a:lnSpc>
                        <a:defRPr/>
                      </a:pPr>
                      <a:r>
                        <a:rPr lang="en-US" sz="1753">
                          <a:solidFill>
                            <a:srgbClr val="000000"/>
                          </a:solidFill>
                          <a:latin typeface="Open Sans Light"/>
                        </a:rPr>
                        <a:t>Deck Of Cards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5268</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4"/>
                  </a:ext>
                </a:extLst>
              </a:tr>
              <a:tr h="1044575">
                <a:tc>
                  <a:txBody>
                    <a:bodyPr/>
                    <a:lstStyle/>
                    <a:p>
                      <a:pPr algn="ctr">
                        <a:lnSpc>
                          <a:spcPts val="2454"/>
                        </a:lnSpc>
                        <a:defRPr/>
                      </a:pPr>
                      <a:r>
                        <a:rPr lang="en-US" sz="1753">
                          <a:solidFill>
                            <a:srgbClr val="000000"/>
                          </a:solidFill>
                          <a:latin typeface="Open Sans Light"/>
                        </a:rPr>
                        <a:t>Gamer Headphones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734</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1799327" y="676644"/>
            <a:ext cx="6612029" cy="2327487"/>
          </a:xfrm>
          <a:prstGeom prst="rect">
            <a:avLst/>
          </a:prstGeom>
        </p:spPr>
        <p:txBody>
          <a:bodyPr lIns="0" tIns="0" rIns="0" bIns="0" rtlCol="0" anchor="t">
            <a:spAutoFit/>
          </a:bodyPr>
          <a:lstStyle/>
          <a:p>
            <a:pPr marL="0" lvl="0" indent="0">
              <a:lnSpc>
                <a:spcPts val="9335"/>
              </a:lnSpc>
              <a:spcBef>
                <a:spcPct val="0"/>
              </a:spcBef>
            </a:pPr>
            <a:r>
              <a:rPr lang="en-US" sz="6864" spc="151">
                <a:solidFill>
                  <a:srgbClr val="292F33"/>
                </a:solidFill>
                <a:latin typeface="League Spartan"/>
              </a:rPr>
              <a:t>TOP PRODUCTOS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sp>
        <p:nvSpPr>
          <p:cNvPr id="2" name="Freeform 2"/>
          <p:cNvSpPr/>
          <p:nvPr/>
        </p:nvSpPr>
        <p:spPr>
          <a:xfrm rot="-5835842">
            <a:off x="4720823" y="248636"/>
            <a:ext cx="8846353" cy="9789727"/>
          </a:xfrm>
          <a:custGeom>
            <a:avLst/>
            <a:gdLst/>
            <a:ahLst/>
            <a:cxnLst/>
            <a:rect l="l" t="t" r="r" b="b"/>
            <a:pathLst>
              <a:path w="8846353" h="9789727">
                <a:moveTo>
                  <a:pt x="0" y="0"/>
                </a:moveTo>
                <a:lnTo>
                  <a:pt x="8846354" y="0"/>
                </a:lnTo>
                <a:lnTo>
                  <a:pt x="8846354" y="9789728"/>
                </a:lnTo>
                <a:lnTo>
                  <a:pt x="0" y="9789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921005" y="817730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985708" y="3300096"/>
            <a:ext cx="9436561" cy="1843339"/>
          </a:xfrm>
          <a:prstGeom prst="rect">
            <a:avLst/>
          </a:prstGeom>
        </p:spPr>
        <p:txBody>
          <a:bodyPr lIns="0" tIns="0" rIns="0" bIns="0" rtlCol="0" anchor="t">
            <a:spAutoFit/>
          </a:bodyPr>
          <a:lstStyle/>
          <a:p>
            <a:pPr marL="0" lvl="0" indent="0" algn="ctr">
              <a:lnSpc>
                <a:spcPts val="14960"/>
              </a:lnSpc>
              <a:spcBef>
                <a:spcPct val="0"/>
              </a:spcBef>
            </a:pPr>
            <a:r>
              <a:rPr lang="en-US" sz="11000" spc="242">
                <a:solidFill>
                  <a:srgbClr val="292F33"/>
                </a:solidFill>
                <a:latin typeface="League Spartan"/>
              </a:rPr>
              <a:t>EJEMPLO 4</a:t>
            </a:r>
          </a:p>
        </p:txBody>
      </p:sp>
      <p:sp>
        <p:nvSpPr>
          <p:cNvPr id="5" name="TextBox 5"/>
          <p:cNvSpPr txBox="1"/>
          <p:nvPr/>
        </p:nvSpPr>
        <p:spPr>
          <a:xfrm>
            <a:off x="3095612" y="5339209"/>
            <a:ext cx="12096777" cy="3823522"/>
          </a:xfrm>
          <a:prstGeom prst="rect">
            <a:avLst/>
          </a:prstGeom>
        </p:spPr>
        <p:txBody>
          <a:bodyPr lIns="0" tIns="0" rIns="0" bIns="0" rtlCol="0" anchor="t">
            <a:spAutoFit/>
          </a:bodyPr>
          <a:lstStyle/>
          <a:p>
            <a:pPr algn="ctr">
              <a:lnSpc>
                <a:spcPts val="6092"/>
              </a:lnSpc>
            </a:pPr>
            <a:r>
              <a:rPr lang="en-US" sz="4479" spc="98">
                <a:solidFill>
                  <a:srgbClr val="292F33"/>
                </a:solidFill>
                <a:latin typeface="League Spartan"/>
              </a:rPr>
              <a:t>¿QUÉ POSICIÓN EN TOP DE VENTAS TENDRÁ AL INTRODUCIR UN NUEVO PRODUCTO , DADO SU PRECIO Y SU MARGEN DE UTILIDAD?</a:t>
            </a:r>
          </a:p>
          <a:p>
            <a:pPr marL="0" lvl="0" indent="0" algn="ctr">
              <a:lnSpc>
                <a:spcPts val="6092"/>
              </a:lnSpc>
              <a:spcBef>
                <a:spcPct val="0"/>
              </a:spcBef>
            </a:pPr>
            <a:endParaRPr lang="en-US" sz="4479" spc="98">
              <a:solidFill>
                <a:srgbClr val="292F33"/>
              </a:solidFill>
              <a:latin typeface="League Spartan"/>
            </a:endParaRPr>
          </a:p>
        </p:txBody>
      </p:sp>
      <p:sp>
        <p:nvSpPr>
          <p:cNvPr id="6" name="Freeform 6"/>
          <p:cNvSpPr/>
          <p:nvPr/>
        </p:nvSpPr>
        <p:spPr>
          <a:xfrm rot="3482184">
            <a:off x="1173785" y="-426546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89393">
            <a:off x="12431377" y="3800041"/>
            <a:ext cx="10586321" cy="9720168"/>
          </a:xfrm>
          <a:custGeom>
            <a:avLst/>
            <a:gdLst/>
            <a:ahLst/>
            <a:cxnLst/>
            <a:rect l="l" t="t" r="r" b="b"/>
            <a:pathLst>
              <a:path w="10586321" h="9720168">
                <a:moveTo>
                  <a:pt x="0" y="0"/>
                </a:moveTo>
                <a:lnTo>
                  <a:pt x="10586321" y="0"/>
                </a:lnTo>
                <a:lnTo>
                  <a:pt x="10586321" y="9720167"/>
                </a:lnTo>
                <a:lnTo>
                  <a:pt x="0" y="9720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28700" y="1028700"/>
            <a:ext cx="16230600" cy="8229600"/>
            <a:chOff x="0" y="0"/>
            <a:chExt cx="4274726" cy="2167467"/>
          </a:xfrm>
        </p:grpSpPr>
        <p:sp>
          <p:nvSpPr>
            <p:cNvPr id="9" name="Freeform 9"/>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9525">
              <a:solidFill>
                <a:srgbClr val="000000"/>
              </a:solidFill>
            </a:ln>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46"/>
                </a:lnSpc>
              </a:pPr>
              <a:endParaRPr/>
            </a:p>
          </p:txBody>
        </p:sp>
      </p:grpSp>
      <p:sp>
        <p:nvSpPr>
          <p:cNvPr id="11" name="Freeform 11"/>
          <p:cNvSpPr/>
          <p:nvPr/>
        </p:nvSpPr>
        <p:spPr>
          <a:xfrm>
            <a:off x="6329523" y="3223798"/>
            <a:ext cx="7581110" cy="6125135"/>
          </a:xfrm>
          <a:custGeom>
            <a:avLst/>
            <a:gdLst/>
            <a:ahLst/>
            <a:cxnLst/>
            <a:rect l="l" t="t" r="r" b="b"/>
            <a:pathLst>
              <a:path w="7581110" h="6125135">
                <a:moveTo>
                  <a:pt x="0" y="0"/>
                </a:moveTo>
                <a:lnTo>
                  <a:pt x="7581110" y="0"/>
                </a:lnTo>
                <a:lnTo>
                  <a:pt x="7581110" y="6125135"/>
                </a:lnTo>
                <a:lnTo>
                  <a:pt x="0" y="6125135"/>
                </a:lnTo>
                <a:lnTo>
                  <a:pt x="0" y="0"/>
                </a:lnTo>
                <a:close/>
              </a:path>
            </a:pathLst>
          </a:custGeom>
          <a:blipFill>
            <a:blip r:embed="rId8"/>
            <a:stretch>
              <a:fillRect/>
            </a:stretch>
          </a:blipFill>
        </p:spPr>
      </p:sp>
      <p:sp>
        <p:nvSpPr>
          <p:cNvPr id="12" name="TextBox 12"/>
          <p:cNvSpPr txBox="1"/>
          <p:nvPr/>
        </p:nvSpPr>
        <p:spPr>
          <a:xfrm>
            <a:off x="1028700" y="971550"/>
            <a:ext cx="16230600" cy="2157420"/>
          </a:xfrm>
          <a:prstGeom prst="rect">
            <a:avLst/>
          </a:prstGeom>
        </p:spPr>
        <p:txBody>
          <a:bodyPr lIns="0" tIns="0" rIns="0" bIns="0" rtlCol="0" anchor="t">
            <a:spAutoFit/>
          </a:bodyPr>
          <a:lstStyle/>
          <a:p>
            <a:pPr algn="ctr">
              <a:lnSpc>
                <a:spcPts val="5063"/>
              </a:lnSpc>
              <a:spcBef>
                <a:spcPct val="0"/>
              </a:spcBef>
            </a:pPr>
            <a:r>
              <a:rPr lang="en-US" sz="3668">
                <a:solidFill>
                  <a:srgbClr val="292F33"/>
                </a:solidFill>
                <a:latin typeface="Open Sans Bold Italics"/>
              </a:rPr>
              <a:t>¿Qué posición en top de ventas tendrá al introducir un nuevo producto , dado su precio y su margen de utilidad?</a:t>
            </a:r>
          </a:p>
          <a:p>
            <a:pPr algn="ctr">
              <a:lnSpc>
                <a:spcPts val="3545"/>
              </a:lnSpc>
              <a:spcBef>
                <a:spcPct val="0"/>
              </a:spcBef>
            </a:pPr>
            <a:r>
              <a:rPr lang="en-US" sz="2568">
                <a:solidFill>
                  <a:srgbClr val="292F33"/>
                </a:solidFill>
                <a:latin typeface="Open Sans Italics"/>
              </a:rPr>
              <a:t>Ejemplo: Queremos saber que tan vendido será un nuevo patín del diablo con un precio de $300.00 pesos y un margen de utilidad del 60% que quiere decir que el costo de producción del producto sería de $187.50 pesos.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28700" y="1064572"/>
            <a:ext cx="16230600" cy="8229600"/>
            <a:chOff x="0" y="0"/>
            <a:chExt cx="4274726" cy="2167467"/>
          </a:xfrm>
        </p:grpSpPr>
        <p:sp>
          <p:nvSpPr>
            <p:cNvPr id="9" name="Freeform 9"/>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9525">
              <a:solidFill>
                <a:srgbClr val="000000"/>
              </a:solidFill>
            </a:ln>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46"/>
                </a:lnSpc>
              </a:pPr>
              <a:endParaRPr/>
            </a:p>
          </p:txBody>
        </p:sp>
      </p:grpSp>
      <p:sp>
        <p:nvSpPr>
          <p:cNvPr id="11" name="TextBox 11"/>
          <p:cNvSpPr txBox="1"/>
          <p:nvPr/>
        </p:nvSpPr>
        <p:spPr>
          <a:xfrm>
            <a:off x="5029176" y="2164425"/>
            <a:ext cx="8229649" cy="926774"/>
          </a:xfrm>
          <a:prstGeom prst="rect">
            <a:avLst/>
          </a:prstGeom>
        </p:spPr>
        <p:txBody>
          <a:bodyPr lIns="0" tIns="0" rIns="0" bIns="0" rtlCol="0" anchor="t">
            <a:spAutoFit/>
          </a:bodyPr>
          <a:lstStyle/>
          <a:p>
            <a:pPr algn="ctr">
              <a:lnSpc>
                <a:spcPts val="3773"/>
              </a:lnSpc>
              <a:spcBef>
                <a:spcPct val="0"/>
              </a:spcBef>
            </a:pPr>
            <a:r>
              <a:rPr lang="en-US" sz="2734">
                <a:solidFill>
                  <a:srgbClr val="000000"/>
                </a:solidFill>
                <a:latin typeface="Open Sans Italics"/>
              </a:rPr>
              <a:t>Resultado de calcular las métricas de evaluación y el resultado del posicionamiento de el nuevo producto </a:t>
            </a:r>
          </a:p>
        </p:txBody>
      </p:sp>
      <p:sp>
        <p:nvSpPr>
          <p:cNvPr id="12" name="TextBox 12"/>
          <p:cNvSpPr txBox="1"/>
          <p:nvPr/>
        </p:nvSpPr>
        <p:spPr>
          <a:xfrm>
            <a:off x="1170201" y="7211253"/>
            <a:ext cx="16230600" cy="1289784"/>
          </a:xfrm>
          <a:prstGeom prst="rect">
            <a:avLst/>
          </a:prstGeom>
        </p:spPr>
        <p:txBody>
          <a:bodyPr lIns="0" tIns="0" rIns="0" bIns="0" rtlCol="0" anchor="t">
            <a:spAutoFit/>
          </a:bodyPr>
          <a:lstStyle/>
          <a:p>
            <a:pPr>
              <a:lnSpc>
                <a:spcPts val="2623"/>
              </a:lnSpc>
              <a:spcBef>
                <a:spcPct val="0"/>
              </a:spcBef>
            </a:pPr>
            <a:r>
              <a:rPr lang="en-US" sz="1900">
                <a:solidFill>
                  <a:srgbClr val="000000"/>
                </a:solidFill>
                <a:latin typeface="Open Sans Italics"/>
              </a:rPr>
              <a:t>El modelo tiene un buen ajuste a los datos, con una alta capacidad de explicar la variabilidad en las ventas. Además, el modelo tiene un error cuadrático medio y un error absoluto medio relativamente bajos, lo que indica que las predicciones de ventas están cercanas a los valores reales en promedio.</a:t>
            </a:r>
          </a:p>
          <a:p>
            <a:pPr algn="ctr">
              <a:lnSpc>
                <a:spcPts val="2623"/>
              </a:lnSpc>
              <a:spcBef>
                <a:spcPct val="0"/>
              </a:spcBef>
            </a:pPr>
            <a:r>
              <a:rPr lang="en-US" sz="1900">
                <a:solidFill>
                  <a:srgbClr val="000000"/>
                </a:solidFill>
                <a:latin typeface="Open Sans Italics"/>
              </a:rPr>
              <a:t>Eso quiere decir que nuestro </a:t>
            </a:r>
            <a:r>
              <a:rPr lang="en-US" sz="1900">
                <a:solidFill>
                  <a:srgbClr val="000000"/>
                </a:solidFill>
                <a:latin typeface="Open Sans Bold Italics"/>
              </a:rPr>
              <a:t>patin del diablo</a:t>
            </a:r>
            <a:r>
              <a:rPr lang="en-US" sz="1900">
                <a:solidFill>
                  <a:srgbClr val="000000"/>
                </a:solidFill>
                <a:latin typeface="Open Sans Italics"/>
              </a:rPr>
              <a:t> va a aparecer entre el lugar 30 de ventas de 35 productos ( no le va a ir muy bien que digamos ... ) </a:t>
            </a:r>
          </a:p>
          <a:p>
            <a:pPr algn="ctr">
              <a:lnSpc>
                <a:spcPts val="2623"/>
              </a:lnSpc>
              <a:spcBef>
                <a:spcPct val="0"/>
              </a:spcBef>
            </a:pPr>
            <a:endParaRPr lang="en-US" sz="1900">
              <a:solidFill>
                <a:srgbClr val="000000"/>
              </a:solidFill>
              <a:latin typeface="Open Sans Italics"/>
            </a:endParaRPr>
          </a:p>
        </p:txBody>
      </p:sp>
      <p:sp>
        <p:nvSpPr>
          <p:cNvPr id="13" name="TextBox 13"/>
          <p:cNvSpPr txBox="1"/>
          <p:nvPr/>
        </p:nvSpPr>
        <p:spPr>
          <a:xfrm>
            <a:off x="5255418" y="4867055"/>
            <a:ext cx="6211590" cy="1470309"/>
          </a:xfrm>
          <a:prstGeom prst="rect">
            <a:avLst/>
          </a:prstGeom>
        </p:spPr>
        <p:txBody>
          <a:bodyPr lIns="0" tIns="0" rIns="0" bIns="0" rtlCol="0" anchor="t">
            <a:spAutoFit/>
          </a:bodyPr>
          <a:lstStyle/>
          <a:p>
            <a:pPr>
              <a:lnSpc>
                <a:spcPts val="2944"/>
              </a:lnSpc>
            </a:pPr>
            <a:r>
              <a:rPr lang="en-US" sz="2103">
                <a:solidFill>
                  <a:srgbClr val="000000"/>
                </a:solidFill>
                <a:latin typeface="Open Sans Extra Bold"/>
              </a:rPr>
              <a:t>Posicionamiento de ventas predico : Lugar 31</a:t>
            </a:r>
          </a:p>
          <a:p>
            <a:pPr>
              <a:lnSpc>
                <a:spcPts val="2944"/>
              </a:lnSpc>
            </a:pPr>
            <a:r>
              <a:rPr lang="en-US" sz="2103">
                <a:solidFill>
                  <a:srgbClr val="000000"/>
                </a:solidFill>
                <a:latin typeface="Open Sans Extra Bold"/>
              </a:rPr>
              <a:t>Coeficiente de determinacion R2: 0.91</a:t>
            </a:r>
          </a:p>
          <a:p>
            <a:pPr>
              <a:lnSpc>
                <a:spcPts val="2944"/>
              </a:lnSpc>
            </a:pPr>
            <a:r>
              <a:rPr lang="en-US" sz="2103">
                <a:solidFill>
                  <a:srgbClr val="000000"/>
                </a:solidFill>
                <a:latin typeface="Open Sans Extra Bold"/>
              </a:rPr>
              <a:t>Error cuadratico medio: 3.29</a:t>
            </a:r>
          </a:p>
          <a:p>
            <a:pPr marL="0" lvl="0" indent="0">
              <a:lnSpc>
                <a:spcPts val="2944"/>
              </a:lnSpc>
              <a:spcBef>
                <a:spcPct val="0"/>
              </a:spcBef>
            </a:pPr>
            <a:r>
              <a:rPr lang="en-US" sz="2103">
                <a:solidFill>
                  <a:srgbClr val="000000"/>
                </a:solidFill>
                <a:latin typeface="Open Sans Extra Bold"/>
              </a:rPr>
              <a:t>Error absoluto medio: 1.66</a:t>
            </a:r>
          </a:p>
        </p:txBody>
      </p:sp>
      <p:sp>
        <p:nvSpPr>
          <p:cNvPr id="14" name="TextBox 14"/>
          <p:cNvSpPr txBox="1"/>
          <p:nvPr/>
        </p:nvSpPr>
        <p:spPr>
          <a:xfrm>
            <a:off x="5160877" y="3579001"/>
            <a:ext cx="7796444" cy="937717"/>
          </a:xfrm>
          <a:prstGeom prst="rect">
            <a:avLst/>
          </a:prstGeom>
        </p:spPr>
        <p:txBody>
          <a:bodyPr lIns="0" tIns="0" rIns="0" bIns="0" rtlCol="0" anchor="t">
            <a:spAutoFit/>
          </a:bodyPr>
          <a:lstStyle/>
          <a:p>
            <a:pPr algn="ctr">
              <a:lnSpc>
                <a:spcPts val="3767"/>
              </a:lnSpc>
              <a:spcBef>
                <a:spcPct val="0"/>
              </a:spcBef>
            </a:pPr>
            <a:r>
              <a:rPr lang="en-US" sz="2729">
                <a:solidFill>
                  <a:srgbClr val="000000"/>
                </a:solidFill>
                <a:latin typeface="Open Sans Italics"/>
              </a:rPr>
              <a:t>Al introducir los siguientes datos: 'percentage': [60],</a:t>
            </a:r>
          </a:p>
          <a:p>
            <a:pPr algn="ctr">
              <a:lnSpc>
                <a:spcPts val="3767"/>
              </a:lnSpc>
              <a:spcBef>
                <a:spcPct val="0"/>
              </a:spcBef>
            </a:pPr>
            <a:r>
              <a:rPr lang="en-US" sz="2729">
                <a:solidFill>
                  <a:srgbClr val="000000"/>
                </a:solidFill>
                <a:latin typeface="Open Sans Italics"/>
              </a:rPr>
              <a:t>    'Product_Price': [300]</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sp>
        <p:nvSpPr>
          <p:cNvPr id="2" name="Freeform 2"/>
          <p:cNvSpPr/>
          <p:nvPr/>
        </p:nvSpPr>
        <p:spPr>
          <a:xfrm rot="-5835842">
            <a:off x="4720823" y="248636"/>
            <a:ext cx="8846353" cy="9789727"/>
          </a:xfrm>
          <a:custGeom>
            <a:avLst/>
            <a:gdLst/>
            <a:ahLst/>
            <a:cxnLst/>
            <a:rect l="l" t="t" r="r" b="b"/>
            <a:pathLst>
              <a:path w="8846353" h="9789727">
                <a:moveTo>
                  <a:pt x="0" y="0"/>
                </a:moveTo>
                <a:lnTo>
                  <a:pt x="8846354" y="0"/>
                </a:lnTo>
                <a:lnTo>
                  <a:pt x="8846354" y="9789728"/>
                </a:lnTo>
                <a:lnTo>
                  <a:pt x="0" y="9789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921005" y="817730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985708" y="3300096"/>
            <a:ext cx="9436561" cy="1843339"/>
          </a:xfrm>
          <a:prstGeom prst="rect">
            <a:avLst/>
          </a:prstGeom>
        </p:spPr>
        <p:txBody>
          <a:bodyPr lIns="0" tIns="0" rIns="0" bIns="0" rtlCol="0" anchor="t">
            <a:spAutoFit/>
          </a:bodyPr>
          <a:lstStyle/>
          <a:p>
            <a:pPr marL="0" lvl="0" indent="0" algn="ctr">
              <a:lnSpc>
                <a:spcPts val="14960"/>
              </a:lnSpc>
              <a:spcBef>
                <a:spcPct val="0"/>
              </a:spcBef>
            </a:pPr>
            <a:r>
              <a:rPr lang="en-US" sz="11000" spc="242">
                <a:solidFill>
                  <a:srgbClr val="292F33"/>
                </a:solidFill>
                <a:latin typeface="League Spartan"/>
              </a:rPr>
              <a:t>EJEMPLO 5</a:t>
            </a:r>
          </a:p>
        </p:txBody>
      </p:sp>
      <p:sp>
        <p:nvSpPr>
          <p:cNvPr id="5" name="TextBox 5"/>
          <p:cNvSpPr txBox="1"/>
          <p:nvPr/>
        </p:nvSpPr>
        <p:spPr>
          <a:xfrm>
            <a:off x="3095612" y="5339209"/>
            <a:ext cx="12096777" cy="2284370"/>
          </a:xfrm>
          <a:prstGeom prst="rect">
            <a:avLst/>
          </a:prstGeom>
        </p:spPr>
        <p:txBody>
          <a:bodyPr lIns="0" tIns="0" rIns="0" bIns="0" rtlCol="0" anchor="t">
            <a:spAutoFit/>
          </a:bodyPr>
          <a:lstStyle/>
          <a:p>
            <a:pPr marL="0" lvl="0" indent="0" algn="ctr">
              <a:lnSpc>
                <a:spcPts val="6092"/>
              </a:lnSpc>
              <a:spcBef>
                <a:spcPct val="0"/>
              </a:spcBef>
            </a:pPr>
            <a:r>
              <a:rPr lang="en-US" sz="4479" spc="98">
                <a:solidFill>
                  <a:srgbClr val="292F33"/>
                </a:solidFill>
                <a:latin typeface="League Spartan"/>
              </a:rPr>
              <a:t>¿TIENE QUE VER LA ANTIGÜEDAD DE UNA TIENDA O LA LOCACIÓN DONDE SE ENCUENTRA LA TIENDA?</a:t>
            </a:r>
          </a:p>
        </p:txBody>
      </p:sp>
      <p:sp>
        <p:nvSpPr>
          <p:cNvPr id="6" name="Freeform 6"/>
          <p:cNvSpPr/>
          <p:nvPr/>
        </p:nvSpPr>
        <p:spPr>
          <a:xfrm rot="3482184">
            <a:off x="1173785" y="-426546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89393">
            <a:off x="12994839" y="3856641"/>
            <a:ext cx="10586321" cy="9720168"/>
          </a:xfrm>
          <a:custGeom>
            <a:avLst/>
            <a:gdLst/>
            <a:ahLst/>
            <a:cxnLst/>
            <a:rect l="l" t="t" r="r" b="b"/>
            <a:pathLst>
              <a:path w="10586321" h="9720168">
                <a:moveTo>
                  <a:pt x="0" y="0"/>
                </a:moveTo>
                <a:lnTo>
                  <a:pt x="10586322" y="0"/>
                </a:lnTo>
                <a:lnTo>
                  <a:pt x="10586322" y="9720168"/>
                </a:lnTo>
                <a:lnTo>
                  <a:pt x="0" y="9720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028700" y="1028700"/>
            <a:ext cx="16230600" cy="8229600"/>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9525">
            <a:solidFill>
              <a:srgbClr val="000000"/>
            </a:solidFill>
          </a:ln>
        </p:spPr>
      </p:sp>
      <p:sp>
        <p:nvSpPr>
          <p:cNvPr id="11" name="Freeform 11"/>
          <p:cNvSpPr/>
          <p:nvPr/>
        </p:nvSpPr>
        <p:spPr>
          <a:xfrm>
            <a:off x="3433896" y="2113119"/>
            <a:ext cx="11662417" cy="3684868"/>
          </a:xfrm>
          <a:custGeom>
            <a:avLst/>
            <a:gdLst/>
            <a:ahLst/>
            <a:cxnLst/>
            <a:rect l="l" t="t" r="r" b="b"/>
            <a:pathLst>
              <a:path w="11662417" h="3684868">
                <a:moveTo>
                  <a:pt x="0" y="0"/>
                </a:moveTo>
                <a:lnTo>
                  <a:pt x="11662417" y="0"/>
                </a:lnTo>
                <a:lnTo>
                  <a:pt x="11662417" y="3684868"/>
                </a:lnTo>
                <a:lnTo>
                  <a:pt x="0" y="3684868"/>
                </a:lnTo>
                <a:lnTo>
                  <a:pt x="0" y="0"/>
                </a:lnTo>
                <a:close/>
              </a:path>
            </a:pathLst>
          </a:custGeom>
          <a:blipFill>
            <a:blip r:embed="rId8"/>
            <a:stretch>
              <a:fillRect/>
            </a:stretch>
          </a:blipFill>
        </p:spPr>
      </p:sp>
      <p:sp>
        <p:nvSpPr>
          <p:cNvPr id="12" name="TextBox 12"/>
          <p:cNvSpPr txBox="1"/>
          <p:nvPr/>
        </p:nvSpPr>
        <p:spPr>
          <a:xfrm>
            <a:off x="1059836" y="971550"/>
            <a:ext cx="16517112" cy="537027"/>
          </a:xfrm>
          <a:prstGeom prst="rect">
            <a:avLst/>
          </a:prstGeom>
        </p:spPr>
        <p:txBody>
          <a:bodyPr lIns="0" tIns="0" rIns="0" bIns="0" rtlCol="0" anchor="t">
            <a:spAutoFit/>
          </a:bodyPr>
          <a:lstStyle/>
          <a:p>
            <a:pPr algn="ctr">
              <a:lnSpc>
                <a:spcPts val="4373"/>
              </a:lnSpc>
              <a:spcBef>
                <a:spcPct val="0"/>
              </a:spcBef>
            </a:pPr>
            <a:r>
              <a:rPr lang="en-US" sz="3168" dirty="0">
                <a:solidFill>
                  <a:srgbClr val="000000"/>
                </a:solidFill>
                <a:latin typeface="Open Sans Bold Italics"/>
              </a:rPr>
              <a:t>¿Tiene que </a:t>
            </a:r>
            <a:r>
              <a:rPr lang="en-US" sz="3168" dirty="0" err="1">
                <a:solidFill>
                  <a:srgbClr val="000000"/>
                </a:solidFill>
                <a:latin typeface="Open Sans Bold Italics"/>
              </a:rPr>
              <a:t>ver</a:t>
            </a:r>
            <a:r>
              <a:rPr lang="en-US" sz="3168" dirty="0">
                <a:solidFill>
                  <a:srgbClr val="000000"/>
                </a:solidFill>
                <a:latin typeface="Open Sans Bold Italics"/>
              </a:rPr>
              <a:t> la </a:t>
            </a:r>
            <a:r>
              <a:rPr lang="en-US" sz="3168" dirty="0" err="1">
                <a:solidFill>
                  <a:srgbClr val="000000"/>
                </a:solidFill>
                <a:latin typeface="Open Sans Bold Italics"/>
              </a:rPr>
              <a:t>antigüedad</a:t>
            </a:r>
            <a:r>
              <a:rPr lang="en-US" sz="3168" dirty="0">
                <a:solidFill>
                  <a:srgbClr val="000000"/>
                </a:solidFill>
                <a:latin typeface="Open Sans Bold Italics"/>
              </a:rPr>
              <a:t> de </a:t>
            </a:r>
            <a:r>
              <a:rPr lang="en-US" sz="3168" dirty="0" err="1">
                <a:solidFill>
                  <a:srgbClr val="000000"/>
                </a:solidFill>
                <a:latin typeface="Open Sans Bold Italics"/>
              </a:rPr>
              <a:t>una</a:t>
            </a:r>
            <a:r>
              <a:rPr lang="en-US" sz="3168" dirty="0">
                <a:solidFill>
                  <a:srgbClr val="000000"/>
                </a:solidFill>
                <a:latin typeface="Open Sans Bold Italics"/>
              </a:rPr>
              <a:t> tienda o la </a:t>
            </a:r>
            <a:r>
              <a:rPr lang="en-US" sz="3168" dirty="0" err="1">
                <a:solidFill>
                  <a:srgbClr val="000000"/>
                </a:solidFill>
                <a:latin typeface="Open Sans Bold Italics"/>
              </a:rPr>
              <a:t>locación</a:t>
            </a:r>
            <a:r>
              <a:rPr lang="en-US" sz="3168" dirty="0">
                <a:solidFill>
                  <a:srgbClr val="000000"/>
                </a:solidFill>
                <a:latin typeface="Open Sans Bold Italics"/>
              </a:rPr>
              <a:t> </a:t>
            </a:r>
            <a:r>
              <a:rPr lang="en-US" sz="3168" dirty="0" err="1">
                <a:solidFill>
                  <a:srgbClr val="000000"/>
                </a:solidFill>
                <a:latin typeface="Open Sans Bold Italics"/>
              </a:rPr>
              <a:t>donde</a:t>
            </a:r>
            <a:r>
              <a:rPr lang="en-US" sz="3168" dirty="0">
                <a:solidFill>
                  <a:srgbClr val="000000"/>
                </a:solidFill>
                <a:latin typeface="Open Sans Bold Italics"/>
              </a:rPr>
              <a:t> se </a:t>
            </a:r>
            <a:r>
              <a:rPr lang="en-US" sz="3168" dirty="0" err="1">
                <a:solidFill>
                  <a:srgbClr val="000000"/>
                </a:solidFill>
                <a:latin typeface="Open Sans Bold Italics"/>
              </a:rPr>
              <a:t>encuentra</a:t>
            </a:r>
            <a:r>
              <a:rPr lang="en-US" sz="3168" dirty="0">
                <a:solidFill>
                  <a:srgbClr val="000000"/>
                </a:solidFill>
                <a:latin typeface="Open Sans Bold Italics"/>
              </a:rPr>
              <a:t> la tienda?</a:t>
            </a:r>
          </a:p>
        </p:txBody>
      </p:sp>
      <p:sp>
        <p:nvSpPr>
          <p:cNvPr id="13" name="TextBox 13"/>
          <p:cNvSpPr txBox="1"/>
          <p:nvPr/>
        </p:nvSpPr>
        <p:spPr>
          <a:xfrm>
            <a:off x="3440142" y="5567209"/>
            <a:ext cx="8704601" cy="2023759"/>
          </a:xfrm>
          <a:prstGeom prst="rect">
            <a:avLst/>
          </a:prstGeom>
        </p:spPr>
        <p:txBody>
          <a:bodyPr lIns="0" tIns="0" rIns="0" bIns="0" rtlCol="0" anchor="t">
            <a:spAutoFit/>
          </a:bodyPr>
          <a:lstStyle/>
          <a:p>
            <a:pPr algn="just">
              <a:lnSpc>
                <a:spcPts val="3151"/>
              </a:lnSpc>
            </a:pPr>
            <a:endParaRPr lang="en-US" sz="2251" dirty="0">
              <a:solidFill>
                <a:srgbClr val="000000"/>
              </a:solidFill>
              <a:latin typeface="Open Sans Extra Bold"/>
            </a:endParaRPr>
          </a:p>
          <a:p>
            <a:pPr algn="just">
              <a:lnSpc>
                <a:spcPts val="3151"/>
              </a:lnSpc>
            </a:pPr>
            <a:r>
              <a:rPr lang="en-US" sz="2251" dirty="0" err="1">
                <a:solidFill>
                  <a:srgbClr val="000000"/>
                </a:solidFill>
                <a:latin typeface="Open Sans Extra Bold"/>
              </a:rPr>
              <a:t>Importancia</a:t>
            </a:r>
            <a:r>
              <a:rPr lang="en-US" sz="2251" dirty="0">
                <a:solidFill>
                  <a:srgbClr val="000000"/>
                </a:solidFill>
                <a:latin typeface="Open Sans Extra Bold"/>
              </a:rPr>
              <a:t> de la </a:t>
            </a:r>
            <a:r>
              <a:rPr lang="en-US" sz="2251" dirty="0" err="1">
                <a:solidFill>
                  <a:srgbClr val="000000"/>
                </a:solidFill>
                <a:latin typeface="Open Sans Extra Bold"/>
              </a:rPr>
              <a:t>antiguedad</a:t>
            </a:r>
            <a:r>
              <a:rPr lang="en-US" sz="2251" dirty="0">
                <a:solidFill>
                  <a:srgbClr val="000000"/>
                </a:solidFill>
                <a:latin typeface="Open Sans Extra Bold"/>
              </a:rPr>
              <a:t> : 0.03425</a:t>
            </a:r>
          </a:p>
          <a:p>
            <a:pPr algn="just">
              <a:lnSpc>
                <a:spcPts val="3151"/>
              </a:lnSpc>
            </a:pPr>
            <a:r>
              <a:rPr lang="en-US" sz="2251" dirty="0" err="1">
                <a:solidFill>
                  <a:srgbClr val="000000"/>
                </a:solidFill>
                <a:latin typeface="Open Sans Extra Bold"/>
              </a:rPr>
              <a:t>Importancia</a:t>
            </a:r>
            <a:r>
              <a:rPr lang="en-US" sz="2251" dirty="0">
                <a:solidFill>
                  <a:srgbClr val="000000"/>
                </a:solidFill>
                <a:latin typeface="Open Sans Extra Bold"/>
              </a:rPr>
              <a:t> de la </a:t>
            </a:r>
            <a:r>
              <a:rPr lang="en-US" sz="2251" dirty="0" err="1">
                <a:solidFill>
                  <a:srgbClr val="000000"/>
                </a:solidFill>
                <a:latin typeface="Open Sans Extra Bold"/>
              </a:rPr>
              <a:t>variedad</a:t>
            </a:r>
            <a:r>
              <a:rPr lang="en-US" sz="2251" dirty="0">
                <a:solidFill>
                  <a:srgbClr val="000000"/>
                </a:solidFill>
                <a:latin typeface="Open Sans Extra Bold"/>
              </a:rPr>
              <a:t> de </a:t>
            </a:r>
            <a:r>
              <a:rPr lang="en-US" sz="2251" dirty="0" err="1">
                <a:solidFill>
                  <a:srgbClr val="000000"/>
                </a:solidFill>
                <a:latin typeface="Open Sans Extra Bold"/>
              </a:rPr>
              <a:t>productos</a:t>
            </a:r>
            <a:r>
              <a:rPr lang="en-US" sz="2251" dirty="0">
                <a:solidFill>
                  <a:srgbClr val="000000"/>
                </a:solidFill>
                <a:latin typeface="Open Sans Extra Bold"/>
              </a:rPr>
              <a:t>: 0.065</a:t>
            </a:r>
          </a:p>
          <a:p>
            <a:pPr algn="just">
              <a:lnSpc>
                <a:spcPts val="3151"/>
              </a:lnSpc>
            </a:pPr>
            <a:r>
              <a:rPr lang="en-US" sz="2251" dirty="0" err="1">
                <a:solidFill>
                  <a:srgbClr val="000000"/>
                </a:solidFill>
                <a:latin typeface="Open Sans Extra Bold"/>
              </a:rPr>
              <a:t>Importancia</a:t>
            </a:r>
            <a:r>
              <a:rPr lang="en-US" sz="2251" dirty="0">
                <a:solidFill>
                  <a:srgbClr val="000000"/>
                </a:solidFill>
                <a:latin typeface="Open Sans Extra Bold"/>
              </a:rPr>
              <a:t> del </a:t>
            </a:r>
            <a:r>
              <a:rPr lang="en-US" sz="2251" dirty="0" err="1">
                <a:solidFill>
                  <a:srgbClr val="000000"/>
                </a:solidFill>
                <a:latin typeface="Open Sans Extra Bold"/>
              </a:rPr>
              <a:t>numero</a:t>
            </a:r>
            <a:r>
              <a:rPr lang="en-US" sz="2251" dirty="0">
                <a:solidFill>
                  <a:srgbClr val="000000"/>
                </a:solidFill>
                <a:latin typeface="Open Sans Extra Bold"/>
              </a:rPr>
              <a:t> de </a:t>
            </a:r>
            <a:r>
              <a:rPr lang="en-US" sz="2251" dirty="0" err="1">
                <a:solidFill>
                  <a:srgbClr val="000000"/>
                </a:solidFill>
                <a:latin typeface="Open Sans Extra Bold"/>
              </a:rPr>
              <a:t>ventas</a:t>
            </a:r>
            <a:r>
              <a:rPr lang="en-US" sz="2251" dirty="0">
                <a:solidFill>
                  <a:srgbClr val="000000"/>
                </a:solidFill>
                <a:latin typeface="Open Sans Extra Bold"/>
              </a:rPr>
              <a:t>: 0.89</a:t>
            </a:r>
          </a:p>
          <a:p>
            <a:pPr marL="0" lvl="0" indent="0" algn="just">
              <a:lnSpc>
                <a:spcPts val="3151"/>
              </a:lnSpc>
              <a:spcBef>
                <a:spcPct val="0"/>
              </a:spcBef>
            </a:pPr>
            <a:r>
              <a:rPr lang="en-US" sz="2251" dirty="0" err="1">
                <a:solidFill>
                  <a:srgbClr val="000000"/>
                </a:solidFill>
                <a:latin typeface="Open Sans Extra Bold"/>
              </a:rPr>
              <a:t>Importancia</a:t>
            </a:r>
            <a:r>
              <a:rPr lang="en-US" sz="2251" dirty="0">
                <a:solidFill>
                  <a:srgbClr val="000000"/>
                </a:solidFill>
                <a:latin typeface="Open Sans Extra Bold"/>
              </a:rPr>
              <a:t> de la ciudad: 0.005</a:t>
            </a:r>
          </a:p>
        </p:txBody>
      </p:sp>
      <p:sp>
        <p:nvSpPr>
          <p:cNvPr id="14" name="TextBox 14"/>
          <p:cNvSpPr txBox="1"/>
          <p:nvPr/>
        </p:nvSpPr>
        <p:spPr>
          <a:xfrm>
            <a:off x="3423903" y="7689874"/>
            <a:ext cx="11756499" cy="1455345"/>
          </a:xfrm>
          <a:prstGeom prst="rect">
            <a:avLst/>
          </a:prstGeom>
        </p:spPr>
        <p:txBody>
          <a:bodyPr lIns="0" tIns="0" rIns="0" bIns="0" rtlCol="0" anchor="t">
            <a:spAutoFit/>
          </a:bodyPr>
          <a:lstStyle/>
          <a:p>
            <a:pPr>
              <a:lnSpc>
                <a:spcPts val="2389"/>
              </a:lnSpc>
              <a:spcBef>
                <a:spcPct val="0"/>
              </a:spcBef>
            </a:pPr>
            <a:r>
              <a:rPr lang="en-US" sz="1731" dirty="0" err="1">
                <a:solidFill>
                  <a:srgbClr val="000000"/>
                </a:solidFill>
                <a:latin typeface="Open Sans Italics"/>
              </a:rPr>
              <a:t>Estos</a:t>
            </a:r>
            <a:r>
              <a:rPr lang="en-US" sz="1731" dirty="0">
                <a:solidFill>
                  <a:srgbClr val="000000"/>
                </a:solidFill>
                <a:latin typeface="Open Sans Italics"/>
              </a:rPr>
              <a:t> </a:t>
            </a:r>
            <a:r>
              <a:rPr lang="en-US" sz="1731" dirty="0" err="1">
                <a:solidFill>
                  <a:srgbClr val="000000"/>
                </a:solidFill>
                <a:latin typeface="Open Sans Italics"/>
              </a:rPr>
              <a:t>valores</a:t>
            </a:r>
            <a:r>
              <a:rPr lang="en-US" sz="1731" dirty="0">
                <a:solidFill>
                  <a:srgbClr val="000000"/>
                </a:solidFill>
                <a:latin typeface="Open Sans Italics"/>
              </a:rPr>
              <a:t> de </a:t>
            </a:r>
            <a:r>
              <a:rPr lang="en-US" sz="1731" dirty="0" err="1">
                <a:solidFill>
                  <a:srgbClr val="000000"/>
                </a:solidFill>
                <a:latin typeface="Open Sans Italics"/>
              </a:rPr>
              <a:t>importancia</a:t>
            </a:r>
            <a:r>
              <a:rPr lang="en-US" sz="1731" dirty="0">
                <a:solidFill>
                  <a:srgbClr val="000000"/>
                </a:solidFill>
                <a:latin typeface="Open Sans Italics"/>
              </a:rPr>
              <a:t> indican que tanto la </a:t>
            </a:r>
            <a:r>
              <a:rPr lang="en-US" sz="1731" dirty="0" err="1">
                <a:solidFill>
                  <a:srgbClr val="000000"/>
                </a:solidFill>
                <a:latin typeface="Open Sans Italics"/>
              </a:rPr>
              <a:t>antigüedad</a:t>
            </a:r>
            <a:r>
              <a:rPr lang="en-US" sz="1731" dirty="0">
                <a:solidFill>
                  <a:srgbClr val="000000"/>
                </a:solidFill>
                <a:latin typeface="Open Sans Italics"/>
              </a:rPr>
              <a:t> </a:t>
            </a:r>
            <a:r>
              <a:rPr lang="en-US" sz="1731" dirty="0" err="1">
                <a:solidFill>
                  <a:srgbClr val="000000"/>
                </a:solidFill>
                <a:latin typeface="Open Sans Italics"/>
              </a:rPr>
              <a:t>como</a:t>
            </a:r>
            <a:r>
              <a:rPr lang="en-US" sz="1731" dirty="0">
                <a:solidFill>
                  <a:srgbClr val="000000"/>
                </a:solidFill>
                <a:latin typeface="Open Sans Italics"/>
              </a:rPr>
              <a:t> </a:t>
            </a:r>
            <a:r>
              <a:rPr lang="en-US" sz="1731" dirty="0" err="1">
                <a:solidFill>
                  <a:srgbClr val="000000"/>
                </a:solidFill>
                <a:latin typeface="Open Sans Italics"/>
              </a:rPr>
              <a:t>el</a:t>
            </a:r>
            <a:r>
              <a:rPr lang="en-US" sz="1731" dirty="0">
                <a:solidFill>
                  <a:srgbClr val="000000"/>
                </a:solidFill>
                <a:latin typeface="Open Sans Italics"/>
              </a:rPr>
              <a:t> </a:t>
            </a:r>
            <a:r>
              <a:rPr lang="en-US" sz="1731" dirty="0" err="1">
                <a:solidFill>
                  <a:srgbClr val="000000"/>
                </a:solidFill>
                <a:latin typeface="Open Sans Italics"/>
              </a:rPr>
              <a:t>número</a:t>
            </a:r>
            <a:r>
              <a:rPr lang="en-US" sz="1731" dirty="0">
                <a:solidFill>
                  <a:srgbClr val="000000"/>
                </a:solidFill>
                <a:latin typeface="Open Sans Italics"/>
              </a:rPr>
              <a:t> de </a:t>
            </a:r>
            <a:r>
              <a:rPr lang="en-US" sz="1731" dirty="0" err="1">
                <a:solidFill>
                  <a:srgbClr val="000000"/>
                </a:solidFill>
                <a:latin typeface="Open Sans Italics"/>
              </a:rPr>
              <a:t>productos</a:t>
            </a:r>
            <a:r>
              <a:rPr lang="en-US" sz="1731" dirty="0">
                <a:solidFill>
                  <a:srgbClr val="000000"/>
                </a:solidFill>
                <a:latin typeface="Open Sans Italics"/>
              </a:rPr>
              <a:t> </a:t>
            </a:r>
            <a:r>
              <a:rPr lang="en-US" sz="1731" dirty="0" err="1">
                <a:solidFill>
                  <a:srgbClr val="000000"/>
                </a:solidFill>
                <a:latin typeface="Open Sans Italics"/>
              </a:rPr>
              <a:t>tienen</a:t>
            </a:r>
            <a:r>
              <a:rPr lang="en-US" sz="1731" dirty="0">
                <a:solidFill>
                  <a:srgbClr val="000000"/>
                </a:solidFill>
                <a:latin typeface="Open Sans Italics"/>
              </a:rPr>
              <a:t> </a:t>
            </a:r>
            <a:r>
              <a:rPr lang="en-US" sz="1731" dirty="0" err="1">
                <a:solidFill>
                  <a:srgbClr val="000000"/>
                </a:solidFill>
                <a:latin typeface="Open Sans Italics"/>
              </a:rPr>
              <a:t>una</a:t>
            </a:r>
            <a:r>
              <a:rPr lang="en-US" sz="1731" dirty="0">
                <a:solidFill>
                  <a:srgbClr val="000000"/>
                </a:solidFill>
                <a:latin typeface="Open Sans Italics"/>
              </a:rPr>
              <a:t> </a:t>
            </a:r>
            <a:r>
              <a:rPr lang="en-US" sz="1731" dirty="0" err="1">
                <a:solidFill>
                  <a:srgbClr val="000000"/>
                </a:solidFill>
                <a:latin typeface="Open Sans Italics"/>
              </a:rPr>
              <a:t>influencia</a:t>
            </a:r>
            <a:r>
              <a:rPr lang="en-US" sz="1731" dirty="0">
                <a:solidFill>
                  <a:srgbClr val="000000"/>
                </a:solidFill>
                <a:latin typeface="Open Sans Italics"/>
              </a:rPr>
              <a:t> </a:t>
            </a:r>
            <a:r>
              <a:rPr lang="en-US" sz="1731" dirty="0" err="1">
                <a:solidFill>
                  <a:srgbClr val="000000"/>
                </a:solidFill>
                <a:latin typeface="Open Sans Italics"/>
              </a:rPr>
              <a:t>moderada</a:t>
            </a:r>
            <a:r>
              <a:rPr lang="en-US" sz="1731" dirty="0">
                <a:solidFill>
                  <a:srgbClr val="000000"/>
                </a:solidFill>
                <a:latin typeface="Open Sans Italics"/>
              </a:rPr>
              <a:t>, las </a:t>
            </a:r>
            <a:r>
              <a:rPr lang="en-US" sz="1731" dirty="0" err="1">
                <a:solidFill>
                  <a:srgbClr val="000000"/>
                </a:solidFill>
                <a:latin typeface="Open Sans Italics"/>
              </a:rPr>
              <a:t>ciudades</a:t>
            </a:r>
            <a:r>
              <a:rPr lang="en-US" sz="1731" dirty="0">
                <a:solidFill>
                  <a:srgbClr val="000000"/>
                </a:solidFill>
                <a:latin typeface="Open Sans Italics"/>
              </a:rPr>
              <a:t> y la </a:t>
            </a:r>
            <a:r>
              <a:rPr lang="en-US" sz="1731" dirty="0" err="1">
                <a:solidFill>
                  <a:srgbClr val="000000"/>
                </a:solidFill>
                <a:latin typeface="Open Sans Italics"/>
              </a:rPr>
              <a:t>antigüedad</a:t>
            </a:r>
            <a:r>
              <a:rPr lang="en-US" sz="1731" dirty="0">
                <a:solidFill>
                  <a:srgbClr val="000000"/>
                </a:solidFill>
                <a:latin typeface="Open Sans Italics"/>
              </a:rPr>
              <a:t> no </a:t>
            </a:r>
            <a:r>
              <a:rPr lang="en-US" sz="1731" dirty="0" err="1">
                <a:solidFill>
                  <a:srgbClr val="000000"/>
                </a:solidFill>
                <a:latin typeface="Open Sans Italics"/>
              </a:rPr>
              <a:t>tienen</a:t>
            </a:r>
            <a:r>
              <a:rPr lang="en-US" sz="1731" dirty="0">
                <a:solidFill>
                  <a:srgbClr val="000000"/>
                </a:solidFill>
                <a:latin typeface="Open Sans Italics"/>
              </a:rPr>
              <a:t> </a:t>
            </a:r>
            <a:r>
              <a:rPr lang="en-US" sz="1731" dirty="0" err="1">
                <a:solidFill>
                  <a:srgbClr val="000000"/>
                </a:solidFill>
                <a:latin typeface="Open Sans Italics"/>
              </a:rPr>
              <a:t>mucha</a:t>
            </a:r>
            <a:r>
              <a:rPr lang="en-US" sz="1731" dirty="0">
                <a:solidFill>
                  <a:srgbClr val="000000"/>
                </a:solidFill>
                <a:latin typeface="Open Sans Italics"/>
              </a:rPr>
              <a:t> </a:t>
            </a:r>
            <a:r>
              <a:rPr lang="en-US" sz="1731" dirty="0" err="1">
                <a:solidFill>
                  <a:srgbClr val="000000"/>
                </a:solidFill>
                <a:latin typeface="Open Sans Italics"/>
              </a:rPr>
              <a:t>importancia</a:t>
            </a:r>
            <a:r>
              <a:rPr lang="en-US" sz="1731" dirty="0">
                <a:solidFill>
                  <a:srgbClr val="000000"/>
                </a:solidFill>
                <a:latin typeface="Open Sans Italics"/>
              </a:rPr>
              <a:t> </a:t>
            </a:r>
            <a:r>
              <a:rPr lang="en-US" sz="1731" dirty="0" err="1">
                <a:solidFill>
                  <a:srgbClr val="000000"/>
                </a:solidFill>
                <a:latin typeface="Open Sans Italics"/>
              </a:rPr>
              <a:t>mientras</a:t>
            </a:r>
            <a:r>
              <a:rPr lang="en-US" sz="1731" dirty="0">
                <a:solidFill>
                  <a:srgbClr val="000000"/>
                </a:solidFill>
                <a:latin typeface="Open Sans Italics"/>
              </a:rPr>
              <a:t> que </a:t>
            </a:r>
            <a:r>
              <a:rPr lang="en-US" sz="1731" dirty="0" err="1">
                <a:solidFill>
                  <a:srgbClr val="000000"/>
                </a:solidFill>
                <a:latin typeface="Open Sans Italics"/>
              </a:rPr>
              <a:t>el</a:t>
            </a:r>
            <a:r>
              <a:rPr lang="en-US" sz="1731" dirty="0">
                <a:solidFill>
                  <a:srgbClr val="000000"/>
                </a:solidFill>
                <a:latin typeface="Open Sans Italics"/>
              </a:rPr>
              <a:t> </a:t>
            </a:r>
            <a:r>
              <a:rPr lang="en-US" sz="1731" dirty="0" err="1">
                <a:solidFill>
                  <a:srgbClr val="000000"/>
                </a:solidFill>
                <a:latin typeface="Open Sans Italics"/>
              </a:rPr>
              <a:t>número</a:t>
            </a:r>
            <a:r>
              <a:rPr lang="en-US" sz="1731" dirty="0">
                <a:solidFill>
                  <a:srgbClr val="000000"/>
                </a:solidFill>
                <a:latin typeface="Open Sans Italics"/>
              </a:rPr>
              <a:t> de </a:t>
            </a:r>
            <a:r>
              <a:rPr lang="en-US" sz="1731" dirty="0" err="1">
                <a:solidFill>
                  <a:srgbClr val="000000"/>
                </a:solidFill>
                <a:latin typeface="Open Sans Italics"/>
              </a:rPr>
              <a:t>ventas</a:t>
            </a:r>
            <a:r>
              <a:rPr lang="en-US" sz="1731" dirty="0">
                <a:solidFill>
                  <a:srgbClr val="000000"/>
                </a:solidFill>
                <a:latin typeface="Open Sans Italics"/>
              </a:rPr>
              <a:t> es </a:t>
            </a:r>
            <a:r>
              <a:rPr lang="en-US" sz="1731" dirty="0" err="1">
                <a:solidFill>
                  <a:srgbClr val="000000"/>
                </a:solidFill>
                <a:latin typeface="Open Sans Italics"/>
              </a:rPr>
              <a:t>el</a:t>
            </a:r>
            <a:r>
              <a:rPr lang="en-US" sz="1731" dirty="0">
                <a:solidFill>
                  <a:srgbClr val="000000"/>
                </a:solidFill>
                <a:latin typeface="Open Sans Italics"/>
              </a:rPr>
              <a:t> factor </a:t>
            </a:r>
            <a:r>
              <a:rPr lang="en-US" sz="1731" dirty="0" err="1">
                <a:solidFill>
                  <a:srgbClr val="000000"/>
                </a:solidFill>
                <a:latin typeface="Open Sans Italics"/>
              </a:rPr>
              <a:t>más</a:t>
            </a:r>
            <a:r>
              <a:rPr lang="en-US" sz="1731" dirty="0">
                <a:solidFill>
                  <a:srgbClr val="000000"/>
                </a:solidFill>
                <a:latin typeface="Open Sans Italics"/>
              </a:rPr>
              <a:t> </a:t>
            </a:r>
            <a:r>
              <a:rPr lang="en-US" sz="1731" dirty="0" err="1">
                <a:solidFill>
                  <a:srgbClr val="000000"/>
                </a:solidFill>
                <a:latin typeface="Open Sans Italics"/>
              </a:rPr>
              <a:t>relevante</a:t>
            </a:r>
            <a:r>
              <a:rPr lang="en-US" sz="1731" dirty="0">
                <a:solidFill>
                  <a:srgbClr val="000000"/>
                </a:solidFill>
                <a:latin typeface="Open Sans Italics"/>
              </a:rPr>
              <a:t> </a:t>
            </a:r>
            <a:r>
              <a:rPr lang="en-US" sz="1731" dirty="0" err="1">
                <a:solidFill>
                  <a:srgbClr val="000000"/>
                </a:solidFill>
                <a:latin typeface="Open Sans Italics"/>
              </a:rPr>
              <a:t>en</a:t>
            </a:r>
            <a:r>
              <a:rPr lang="en-US" sz="1731" dirty="0">
                <a:solidFill>
                  <a:srgbClr val="000000"/>
                </a:solidFill>
                <a:latin typeface="Open Sans Italics"/>
              </a:rPr>
              <a:t> la </a:t>
            </a:r>
            <a:r>
              <a:rPr lang="en-US" sz="1731" dirty="0" err="1">
                <a:solidFill>
                  <a:srgbClr val="000000"/>
                </a:solidFill>
                <a:latin typeface="Open Sans Italics"/>
              </a:rPr>
              <a:t>predicción</a:t>
            </a:r>
            <a:r>
              <a:rPr lang="en-US" sz="1731" dirty="0">
                <a:solidFill>
                  <a:srgbClr val="000000"/>
                </a:solidFill>
                <a:latin typeface="Open Sans Italics"/>
              </a:rPr>
              <a:t> de las </a:t>
            </a:r>
            <a:r>
              <a:rPr lang="en-US" sz="1731" dirty="0" err="1">
                <a:solidFill>
                  <a:srgbClr val="000000"/>
                </a:solidFill>
                <a:latin typeface="Open Sans Italics"/>
              </a:rPr>
              <a:t>ventas</a:t>
            </a:r>
            <a:r>
              <a:rPr lang="en-US" sz="1731" dirty="0">
                <a:solidFill>
                  <a:srgbClr val="000000"/>
                </a:solidFill>
                <a:latin typeface="Open Sans Italics"/>
              </a:rPr>
              <a:t>.</a:t>
            </a:r>
          </a:p>
          <a:p>
            <a:pPr>
              <a:lnSpc>
                <a:spcPts val="2389"/>
              </a:lnSpc>
              <a:spcBef>
                <a:spcPct val="0"/>
              </a:spcBef>
            </a:pPr>
            <a:r>
              <a:rPr lang="en-US" sz="1731" dirty="0" err="1">
                <a:solidFill>
                  <a:srgbClr val="000000"/>
                </a:solidFill>
                <a:latin typeface="Open Sans Italics"/>
              </a:rPr>
              <a:t>Eso</a:t>
            </a:r>
            <a:r>
              <a:rPr lang="en-US" sz="1731" dirty="0">
                <a:solidFill>
                  <a:srgbClr val="000000"/>
                </a:solidFill>
                <a:latin typeface="Open Sans Italics"/>
              </a:rPr>
              <a:t> </a:t>
            </a:r>
            <a:r>
              <a:rPr lang="en-US" sz="1731" dirty="0" err="1">
                <a:solidFill>
                  <a:srgbClr val="000000"/>
                </a:solidFill>
                <a:latin typeface="Open Sans Italics"/>
              </a:rPr>
              <a:t>quiere</a:t>
            </a:r>
            <a:r>
              <a:rPr lang="en-US" sz="1731" dirty="0">
                <a:solidFill>
                  <a:srgbClr val="000000"/>
                </a:solidFill>
                <a:latin typeface="Open Sans Italics"/>
              </a:rPr>
              <a:t> </a:t>
            </a:r>
            <a:r>
              <a:rPr lang="en-US" sz="1731" dirty="0" err="1">
                <a:solidFill>
                  <a:srgbClr val="000000"/>
                </a:solidFill>
                <a:latin typeface="Open Sans Italics"/>
              </a:rPr>
              <a:t>decir</a:t>
            </a:r>
            <a:r>
              <a:rPr lang="en-US" sz="1731" dirty="0">
                <a:solidFill>
                  <a:srgbClr val="000000"/>
                </a:solidFill>
                <a:latin typeface="Open Sans Italics"/>
              </a:rPr>
              <a:t> que no </a:t>
            </a:r>
            <a:r>
              <a:rPr lang="en-US" sz="1731" dirty="0" err="1">
                <a:solidFill>
                  <a:srgbClr val="000000"/>
                </a:solidFill>
                <a:latin typeface="Open Sans Italics"/>
              </a:rPr>
              <a:t>importa</a:t>
            </a:r>
            <a:r>
              <a:rPr lang="en-US" sz="1731" dirty="0">
                <a:solidFill>
                  <a:srgbClr val="000000"/>
                </a:solidFill>
                <a:latin typeface="Open Sans Italics"/>
              </a:rPr>
              <a:t> </a:t>
            </a:r>
            <a:r>
              <a:rPr lang="en-US" sz="1731" dirty="0" err="1">
                <a:solidFill>
                  <a:srgbClr val="000000"/>
                </a:solidFill>
                <a:latin typeface="Open Sans Italics"/>
              </a:rPr>
              <a:t>en</a:t>
            </a:r>
            <a:r>
              <a:rPr lang="en-US" sz="1731" dirty="0">
                <a:solidFill>
                  <a:srgbClr val="000000"/>
                </a:solidFill>
                <a:latin typeface="Open Sans Italics"/>
              </a:rPr>
              <a:t> </a:t>
            </a:r>
            <a:r>
              <a:rPr lang="en-US" sz="1731" dirty="0" err="1">
                <a:solidFill>
                  <a:srgbClr val="000000"/>
                </a:solidFill>
                <a:latin typeface="Open Sans Italics"/>
              </a:rPr>
              <a:t>qué</a:t>
            </a:r>
            <a:r>
              <a:rPr lang="en-US" sz="1731" dirty="0">
                <a:solidFill>
                  <a:srgbClr val="000000"/>
                </a:solidFill>
                <a:latin typeface="Open Sans Italics"/>
              </a:rPr>
              <a:t> </a:t>
            </a:r>
            <a:r>
              <a:rPr lang="en-US" sz="1731" dirty="0" err="1">
                <a:solidFill>
                  <a:srgbClr val="000000"/>
                </a:solidFill>
                <a:latin typeface="Open Sans Italics"/>
              </a:rPr>
              <a:t>estado</a:t>
            </a:r>
            <a:r>
              <a:rPr lang="en-US" sz="1731" dirty="0">
                <a:solidFill>
                  <a:srgbClr val="000000"/>
                </a:solidFill>
                <a:latin typeface="Open Sans Italics"/>
              </a:rPr>
              <a:t> se </a:t>
            </a:r>
            <a:r>
              <a:rPr lang="en-US" sz="1731" dirty="0" err="1">
                <a:solidFill>
                  <a:srgbClr val="000000"/>
                </a:solidFill>
                <a:latin typeface="Open Sans Italics"/>
              </a:rPr>
              <a:t>abra</a:t>
            </a:r>
            <a:r>
              <a:rPr lang="en-US" sz="1731" dirty="0">
                <a:solidFill>
                  <a:srgbClr val="000000"/>
                </a:solidFill>
                <a:latin typeface="Open Sans Italics"/>
              </a:rPr>
              <a:t> </a:t>
            </a:r>
            <a:r>
              <a:rPr lang="en-US" sz="1731" dirty="0" err="1">
                <a:solidFill>
                  <a:srgbClr val="000000"/>
                </a:solidFill>
                <a:latin typeface="Open Sans Italics"/>
              </a:rPr>
              <a:t>una</a:t>
            </a:r>
            <a:r>
              <a:rPr lang="en-US" sz="1731" dirty="0">
                <a:solidFill>
                  <a:srgbClr val="000000"/>
                </a:solidFill>
                <a:latin typeface="Open Sans Italics"/>
              </a:rPr>
              <a:t> tienda, </a:t>
            </a:r>
            <a:r>
              <a:rPr lang="en-US" sz="1731" dirty="0" err="1">
                <a:solidFill>
                  <a:srgbClr val="000000"/>
                </a:solidFill>
                <a:latin typeface="Open Sans Italics"/>
              </a:rPr>
              <a:t>importa</a:t>
            </a:r>
            <a:r>
              <a:rPr lang="en-US" sz="1731" dirty="0">
                <a:solidFill>
                  <a:srgbClr val="000000"/>
                </a:solidFill>
                <a:latin typeface="Open Sans Italics"/>
              </a:rPr>
              <a:t> </a:t>
            </a:r>
            <a:r>
              <a:rPr lang="en-US" sz="1731" dirty="0" err="1">
                <a:solidFill>
                  <a:srgbClr val="000000"/>
                </a:solidFill>
                <a:latin typeface="Open Sans Italics"/>
              </a:rPr>
              <a:t>más</a:t>
            </a:r>
            <a:r>
              <a:rPr lang="en-US" sz="1731" dirty="0">
                <a:solidFill>
                  <a:srgbClr val="000000"/>
                </a:solidFill>
                <a:latin typeface="Open Sans Italics"/>
              </a:rPr>
              <a:t> que </a:t>
            </a:r>
            <a:r>
              <a:rPr lang="en-US" sz="1731" dirty="0" err="1">
                <a:solidFill>
                  <a:srgbClr val="000000"/>
                </a:solidFill>
                <a:latin typeface="Open Sans Italics"/>
              </a:rPr>
              <a:t>tengan</a:t>
            </a:r>
            <a:r>
              <a:rPr lang="en-US" sz="1731" dirty="0">
                <a:solidFill>
                  <a:srgbClr val="000000"/>
                </a:solidFill>
                <a:latin typeface="Open Sans Italics"/>
              </a:rPr>
              <a:t> </a:t>
            </a:r>
            <a:r>
              <a:rPr lang="en-US" sz="1731" dirty="0" err="1">
                <a:solidFill>
                  <a:srgbClr val="000000"/>
                </a:solidFill>
                <a:latin typeface="Open Sans Italics"/>
              </a:rPr>
              <a:t>más</a:t>
            </a:r>
            <a:r>
              <a:rPr lang="en-US" sz="1731" dirty="0">
                <a:solidFill>
                  <a:srgbClr val="000000"/>
                </a:solidFill>
                <a:latin typeface="Open Sans Italics"/>
              </a:rPr>
              <a:t> </a:t>
            </a:r>
            <a:r>
              <a:rPr lang="en-US" sz="1731" dirty="0" err="1">
                <a:solidFill>
                  <a:srgbClr val="000000"/>
                </a:solidFill>
                <a:latin typeface="Open Sans Italics"/>
              </a:rPr>
              <a:t>números</a:t>
            </a:r>
            <a:r>
              <a:rPr lang="en-US" sz="1731" dirty="0">
                <a:solidFill>
                  <a:srgbClr val="000000"/>
                </a:solidFill>
                <a:latin typeface="Open Sans Italics"/>
              </a:rPr>
              <a:t> de </a:t>
            </a:r>
            <a:r>
              <a:rPr lang="en-US" sz="1731" dirty="0" err="1">
                <a:solidFill>
                  <a:srgbClr val="000000"/>
                </a:solidFill>
                <a:latin typeface="Open Sans Italics"/>
              </a:rPr>
              <a:t>ventas</a:t>
            </a:r>
            <a:r>
              <a:rPr lang="en-US" sz="1731" dirty="0">
                <a:solidFill>
                  <a:srgbClr val="000000"/>
                </a:solidFill>
                <a:latin typeface="Open Sans Italics"/>
              </a:rPr>
              <a:t> y </a:t>
            </a:r>
            <a:r>
              <a:rPr lang="en-US" sz="1731" dirty="0" err="1">
                <a:solidFill>
                  <a:srgbClr val="000000"/>
                </a:solidFill>
                <a:latin typeface="Open Sans Italics"/>
              </a:rPr>
              <a:t>mejor</a:t>
            </a:r>
            <a:r>
              <a:rPr lang="en-US" sz="1731" dirty="0">
                <a:solidFill>
                  <a:srgbClr val="000000"/>
                </a:solidFill>
                <a:latin typeface="Open Sans Italics"/>
              </a:rPr>
              <a:t> </a:t>
            </a:r>
            <a:r>
              <a:rPr lang="en-US" sz="1731" dirty="0" err="1">
                <a:solidFill>
                  <a:srgbClr val="000000"/>
                </a:solidFill>
                <a:latin typeface="Open Sans Italics"/>
              </a:rPr>
              <a:t>surtido</a:t>
            </a:r>
            <a:r>
              <a:rPr lang="en-US" sz="1731" dirty="0">
                <a:solidFill>
                  <a:srgbClr val="000000"/>
                </a:solidFill>
                <a:latin typeface="Open Sans Italics"/>
              </a:rPr>
              <a:t> de </a:t>
            </a:r>
            <a:r>
              <a:rPr lang="en-US" sz="1731" dirty="0" err="1">
                <a:solidFill>
                  <a:srgbClr val="000000"/>
                </a:solidFill>
                <a:latin typeface="Open Sans Italics"/>
              </a:rPr>
              <a:t>productos</a:t>
            </a:r>
            <a:endParaRPr lang="en-US" sz="1731" dirty="0">
              <a:solidFill>
                <a:srgbClr val="000000"/>
              </a:solidFill>
              <a:latin typeface="Open Sans Itali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281791" flipV="1">
            <a:off x="-8424205" y="-1753626"/>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193157" y="881541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H="1">
            <a:off x="12425433" y="6393724"/>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5370626" y="1664212"/>
            <a:ext cx="7586445" cy="7466659"/>
          </a:xfrm>
          <a:custGeom>
            <a:avLst/>
            <a:gdLst/>
            <a:ahLst/>
            <a:cxnLst/>
            <a:rect l="l" t="t" r="r" b="b"/>
            <a:pathLst>
              <a:path w="7586445" h="7466659">
                <a:moveTo>
                  <a:pt x="0" y="0"/>
                </a:moveTo>
                <a:lnTo>
                  <a:pt x="7586445" y="0"/>
                </a:lnTo>
                <a:lnTo>
                  <a:pt x="7586445" y="7466659"/>
                </a:lnTo>
                <a:lnTo>
                  <a:pt x="0" y="7466659"/>
                </a:lnTo>
                <a:lnTo>
                  <a:pt x="0" y="0"/>
                </a:lnTo>
                <a:close/>
              </a:path>
            </a:pathLst>
          </a:custGeom>
          <a:blipFill>
            <a:blip r:embed="rId8"/>
            <a:stretch>
              <a:fillRect l="-24220" t="-10704" r="-39658" b="-5188"/>
            </a:stretch>
          </a:blipFill>
        </p:spPr>
      </p:sp>
      <p:sp>
        <p:nvSpPr>
          <p:cNvPr id="9" name="TextBox 9"/>
          <p:cNvSpPr txBox="1"/>
          <p:nvPr/>
        </p:nvSpPr>
        <p:spPr>
          <a:xfrm>
            <a:off x="12957071" y="4392454"/>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2018-03</a:t>
            </a:r>
          </a:p>
        </p:txBody>
      </p:sp>
      <p:sp>
        <p:nvSpPr>
          <p:cNvPr id="10" name="TextBox 10"/>
          <p:cNvSpPr txBox="1"/>
          <p:nvPr/>
        </p:nvSpPr>
        <p:spPr>
          <a:xfrm>
            <a:off x="1028700" y="164471"/>
            <a:ext cx="16272521" cy="1046580"/>
          </a:xfrm>
          <a:prstGeom prst="rect">
            <a:avLst/>
          </a:prstGeom>
        </p:spPr>
        <p:txBody>
          <a:bodyPr lIns="0" tIns="0" rIns="0" bIns="0" rtlCol="0" anchor="t">
            <a:spAutoFit/>
          </a:bodyPr>
          <a:lstStyle/>
          <a:p>
            <a:pPr marL="0" lvl="0" indent="0" algn="ctr">
              <a:lnSpc>
                <a:spcPts val="8493"/>
              </a:lnSpc>
              <a:spcBef>
                <a:spcPct val="0"/>
              </a:spcBef>
            </a:pPr>
            <a:r>
              <a:rPr lang="en-US" sz="6245" spc="137">
                <a:solidFill>
                  <a:srgbClr val="292F33"/>
                </a:solidFill>
                <a:latin typeface="League Spartan"/>
              </a:rPr>
              <a:t>MESES CON MÁS VENTAS</a:t>
            </a:r>
          </a:p>
        </p:txBody>
      </p:sp>
      <p:sp>
        <p:nvSpPr>
          <p:cNvPr id="11" name="TextBox 11"/>
          <p:cNvSpPr txBox="1"/>
          <p:nvPr/>
        </p:nvSpPr>
        <p:spPr>
          <a:xfrm>
            <a:off x="12389801" y="2616140"/>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2017-12</a:t>
            </a:r>
          </a:p>
        </p:txBody>
      </p:sp>
      <p:sp>
        <p:nvSpPr>
          <p:cNvPr id="12" name="TextBox 12"/>
          <p:cNvSpPr txBox="1"/>
          <p:nvPr/>
        </p:nvSpPr>
        <p:spPr>
          <a:xfrm>
            <a:off x="11282433" y="1597537"/>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2018-04</a:t>
            </a:r>
          </a:p>
        </p:txBody>
      </p:sp>
      <p:sp>
        <p:nvSpPr>
          <p:cNvPr id="13" name="TextBox 13"/>
          <p:cNvSpPr txBox="1"/>
          <p:nvPr/>
        </p:nvSpPr>
        <p:spPr>
          <a:xfrm>
            <a:off x="9607795" y="1035997"/>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2018-06</a:t>
            </a:r>
          </a:p>
        </p:txBody>
      </p:sp>
      <p:sp>
        <p:nvSpPr>
          <p:cNvPr id="14" name="TextBox 14"/>
          <p:cNvSpPr txBox="1"/>
          <p:nvPr/>
        </p:nvSpPr>
        <p:spPr>
          <a:xfrm>
            <a:off x="6373365" y="1201526"/>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2018-07</a:t>
            </a:r>
          </a:p>
        </p:txBody>
      </p:sp>
      <p:sp>
        <p:nvSpPr>
          <p:cNvPr id="15" name="TextBox 15"/>
          <p:cNvSpPr txBox="1"/>
          <p:nvPr/>
        </p:nvSpPr>
        <p:spPr>
          <a:xfrm>
            <a:off x="4698727" y="2069748"/>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2018-05</a:t>
            </a:r>
          </a:p>
        </p:txBody>
      </p:sp>
      <p:sp>
        <p:nvSpPr>
          <p:cNvPr id="16" name="TextBox 16"/>
          <p:cNvSpPr txBox="1"/>
          <p:nvPr/>
        </p:nvSpPr>
        <p:spPr>
          <a:xfrm>
            <a:off x="3861408" y="3088352"/>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2018-02</a:t>
            </a:r>
          </a:p>
        </p:txBody>
      </p:sp>
      <p:sp>
        <p:nvSpPr>
          <p:cNvPr id="17" name="TextBox 17"/>
          <p:cNvSpPr txBox="1"/>
          <p:nvPr/>
        </p:nvSpPr>
        <p:spPr>
          <a:xfrm>
            <a:off x="3695988" y="4392454"/>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2018-01</a:t>
            </a:r>
          </a:p>
        </p:txBody>
      </p:sp>
      <p:sp>
        <p:nvSpPr>
          <p:cNvPr id="18" name="TextBox 18"/>
          <p:cNvSpPr txBox="1"/>
          <p:nvPr/>
        </p:nvSpPr>
        <p:spPr>
          <a:xfrm>
            <a:off x="3564862" y="5562415"/>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2017-11</a:t>
            </a:r>
          </a:p>
        </p:txBody>
      </p:sp>
      <p:sp>
        <p:nvSpPr>
          <p:cNvPr id="19" name="TextBox 19"/>
          <p:cNvSpPr txBox="1"/>
          <p:nvPr/>
        </p:nvSpPr>
        <p:spPr>
          <a:xfrm>
            <a:off x="3734088" y="6758526"/>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2017-06</a:t>
            </a:r>
          </a:p>
        </p:txBody>
      </p:sp>
      <p:sp>
        <p:nvSpPr>
          <p:cNvPr id="20" name="TextBox 20"/>
          <p:cNvSpPr txBox="1"/>
          <p:nvPr/>
        </p:nvSpPr>
        <p:spPr>
          <a:xfrm>
            <a:off x="4127997" y="7661796"/>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2017-04</a:t>
            </a:r>
          </a:p>
        </p:txBody>
      </p:sp>
      <p:sp>
        <p:nvSpPr>
          <p:cNvPr id="21" name="TextBox 21"/>
          <p:cNvSpPr txBox="1"/>
          <p:nvPr/>
        </p:nvSpPr>
        <p:spPr>
          <a:xfrm>
            <a:off x="4965316" y="8562632"/>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2017-10</a:t>
            </a:r>
          </a:p>
        </p:txBody>
      </p:sp>
      <p:sp>
        <p:nvSpPr>
          <p:cNvPr id="22" name="TextBox 22"/>
          <p:cNvSpPr txBox="1"/>
          <p:nvPr/>
        </p:nvSpPr>
        <p:spPr>
          <a:xfrm>
            <a:off x="5964817" y="9064196"/>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2017-07</a:t>
            </a:r>
          </a:p>
        </p:txBody>
      </p:sp>
      <p:sp>
        <p:nvSpPr>
          <p:cNvPr id="23" name="TextBox 23"/>
          <p:cNvSpPr txBox="1"/>
          <p:nvPr/>
        </p:nvSpPr>
        <p:spPr>
          <a:xfrm>
            <a:off x="7639455" y="9402069"/>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2018-08</a:t>
            </a:r>
          </a:p>
        </p:txBody>
      </p:sp>
      <p:sp>
        <p:nvSpPr>
          <p:cNvPr id="24" name="TextBox 24"/>
          <p:cNvSpPr txBox="1"/>
          <p:nvPr/>
        </p:nvSpPr>
        <p:spPr>
          <a:xfrm>
            <a:off x="9541120" y="9402069"/>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2018-09</a:t>
            </a:r>
          </a:p>
        </p:txBody>
      </p:sp>
      <p:sp>
        <p:nvSpPr>
          <p:cNvPr id="25" name="TextBox 25"/>
          <p:cNvSpPr txBox="1"/>
          <p:nvPr/>
        </p:nvSpPr>
        <p:spPr>
          <a:xfrm>
            <a:off x="10915202" y="8967958"/>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2017-05</a:t>
            </a:r>
          </a:p>
        </p:txBody>
      </p:sp>
      <p:sp>
        <p:nvSpPr>
          <p:cNvPr id="26" name="TextBox 26"/>
          <p:cNvSpPr txBox="1"/>
          <p:nvPr/>
        </p:nvSpPr>
        <p:spPr>
          <a:xfrm>
            <a:off x="11800146" y="8385201"/>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2017-09</a:t>
            </a:r>
          </a:p>
        </p:txBody>
      </p:sp>
      <p:sp>
        <p:nvSpPr>
          <p:cNvPr id="27" name="TextBox 27"/>
          <p:cNvSpPr txBox="1"/>
          <p:nvPr/>
        </p:nvSpPr>
        <p:spPr>
          <a:xfrm>
            <a:off x="12310252" y="7792919"/>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2017-03</a:t>
            </a:r>
          </a:p>
        </p:txBody>
      </p:sp>
      <p:sp>
        <p:nvSpPr>
          <p:cNvPr id="28" name="TextBox 28"/>
          <p:cNvSpPr txBox="1"/>
          <p:nvPr/>
        </p:nvSpPr>
        <p:spPr>
          <a:xfrm>
            <a:off x="12694615" y="7054008"/>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2017-08</a:t>
            </a:r>
          </a:p>
        </p:txBody>
      </p:sp>
      <p:sp>
        <p:nvSpPr>
          <p:cNvPr id="29" name="TextBox 29"/>
          <p:cNvSpPr txBox="1"/>
          <p:nvPr/>
        </p:nvSpPr>
        <p:spPr>
          <a:xfrm>
            <a:off x="12957071" y="6286315"/>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2017-01</a:t>
            </a:r>
          </a:p>
        </p:txBody>
      </p:sp>
      <p:sp>
        <p:nvSpPr>
          <p:cNvPr id="30" name="TextBox 30"/>
          <p:cNvSpPr txBox="1"/>
          <p:nvPr/>
        </p:nvSpPr>
        <p:spPr>
          <a:xfrm>
            <a:off x="13090421" y="5560706"/>
            <a:ext cx="1674638" cy="5388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2017-02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4164681" y="8457033"/>
            <a:ext cx="6308019" cy="3704528"/>
          </a:xfrm>
          <a:custGeom>
            <a:avLst/>
            <a:gdLst/>
            <a:ahLst/>
            <a:cxnLst/>
            <a:rect l="l" t="t" r="r" b="b"/>
            <a:pathLst>
              <a:path w="6308019" h="3704528">
                <a:moveTo>
                  <a:pt x="6308019" y="0"/>
                </a:moveTo>
                <a:lnTo>
                  <a:pt x="0" y="0"/>
                </a:lnTo>
                <a:lnTo>
                  <a:pt x="0" y="3704528"/>
                </a:lnTo>
                <a:lnTo>
                  <a:pt x="6308019" y="3704528"/>
                </a:lnTo>
                <a:lnTo>
                  <a:pt x="630801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050680" y="8998788"/>
            <a:ext cx="6158761" cy="5654862"/>
          </a:xfrm>
          <a:custGeom>
            <a:avLst/>
            <a:gdLst/>
            <a:ahLst/>
            <a:cxnLst/>
            <a:rect l="l" t="t" r="r" b="b"/>
            <a:pathLst>
              <a:path w="6158761" h="5654862">
                <a:moveTo>
                  <a:pt x="0" y="0"/>
                </a:moveTo>
                <a:lnTo>
                  <a:pt x="6158760" y="0"/>
                </a:lnTo>
                <a:lnTo>
                  <a:pt x="6158760" y="5654862"/>
                </a:lnTo>
                <a:lnTo>
                  <a:pt x="0" y="5654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6" name="Table 6"/>
          <p:cNvGraphicFramePr>
            <a:graphicFrameLocks noGrp="1"/>
          </p:cNvGraphicFramePr>
          <p:nvPr/>
        </p:nvGraphicFramePr>
        <p:xfrm>
          <a:off x="3865459" y="1955588"/>
          <a:ext cx="10557084" cy="8191504"/>
        </p:xfrm>
        <a:graphic>
          <a:graphicData uri="http://schemas.openxmlformats.org/drawingml/2006/table">
            <a:tbl>
              <a:tblPr/>
              <a:tblGrid>
                <a:gridCol w="2639271">
                  <a:extLst>
                    <a:ext uri="{9D8B030D-6E8A-4147-A177-3AD203B41FA5}">
                      <a16:colId xmlns:a16="http://schemas.microsoft.com/office/drawing/2014/main" val="20000"/>
                    </a:ext>
                  </a:extLst>
                </a:gridCol>
                <a:gridCol w="2639271">
                  <a:extLst>
                    <a:ext uri="{9D8B030D-6E8A-4147-A177-3AD203B41FA5}">
                      <a16:colId xmlns:a16="http://schemas.microsoft.com/office/drawing/2014/main" val="20001"/>
                    </a:ext>
                  </a:extLst>
                </a:gridCol>
                <a:gridCol w="2639271">
                  <a:extLst>
                    <a:ext uri="{9D8B030D-6E8A-4147-A177-3AD203B41FA5}">
                      <a16:colId xmlns:a16="http://schemas.microsoft.com/office/drawing/2014/main" val="20002"/>
                    </a:ext>
                  </a:extLst>
                </a:gridCol>
                <a:gridCol w="2639271">
                  <a:extLst>
                    <a:ext uri="{9D8B030D-6E8A-4147-A177-3AD203B41FA5}">
                      <a16:colId xmlns:a16="http://schemas.microsoft.com/office/drawing/2014/main" val="20003"/>
                    </a:ext>
                  </a:extLst>
                </a:gridCol>
              </a:tblGrid>
              <a:tr h="1023938">
                <a:tc>
                  <a:txBody>
                    <a:bodyPr/>
                    <a:lstStyle/>
                    <a:p>
                      <a:pPr algn="ctr">
                        <a:lnSpc>
                          <a:spcPts val="2742"/>
                        </a:lnSpc>
                        <a:defRPr/>
                      </a:pPr>
                      <a:r>
                        <a:rPr lang="en-US" sz="1959">
                          <a:solidFill>
                            <a:srgbClr val="000000"/>
                          </a:solidFill>
                          <a:latin typeface="Open Sans Extra Bold Italics"/>
                        </a:rPr>
                        <a:t>Store_ID</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solidFill>
                      <a:srgbClr val="C6E0F9"/>
                    </a:solidFill>
                  </a:tcPr>
                </a:tc>
                <a:tc>
                  <a:txBody>
                    <a:bodyPr/>
                    <a:lstStyle/>
                    <a:p>
                      <a:pPr algn="ctr">
                        <a:lnSpc>
                          <a:spcPts val="2742"/>
                        </a:lnSpc>
                        <a:defRPr/>
                      </a:pPr>
                      <a:r>
                        <a:rPr lang="en-US" sz="1959">
                          <a:solidFill>
                            <a:srgbClr val="000000"/>
                          </a:solidFill>
                          <a:latin typeface="Open Sans Extra Bold Italics"/>
                        </a:rPr>
                        <a:t>Date</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solidFill>
                      <a:srgbClr val="C6E0F9"/>
                    </a:solidFill>
                  </a:tcPr>
                </a:tc>
                <a:tc>
                  <a:txBody>
                    <a:bodyPr/>
                    <a:lstStyle/>
                    <a:p>
                      <a:pPr algn="ctr">
                        <a:lnSpc>
                          <a:spcPts val="2742"/>
                        </a:lnSpc>
                        <a:defRPr/>
                      </a:pPr>
                      <a:r>
                        <a:rPr lang="en-US" sz="1959">
                          <a:solidFill>
                            <a:srgbClr val="000000"/>
                          </a:solidFill>
                          <a:latin typeface="Open Sans Extra Bold Italics"/>
                        </a:rPr>
                        <a:t>Units</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solidFill>
                      <a:srgbClr val="C6E0F9"/>
                    </a:solidFill>
                  </a:tcPr>
                </a:tc>
                <a:tc>
                  <a:txBody>
                    <a:bodyPr/>
                    <a:lstStyle/>
                    <a:p>
                      <a:pPr algn="ctr">
                        <a:lnSpc>
                          <a:spcPts val="2742"/>
                        </a:lnSpc>
                        <a:defRPr/>
                      </a:pPr>
                      <a:r>
                        <a:rPr lang="en-US" sz="1959">
                          <a:solidFill>
                            <a:srgbClr val="000000"/>
                          </a:solidFill>
                          <a:latin typeface="Open Sans Extra Bold Italics"/>
                        </a:rPr>
                        <a:t>Store_City</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solidFill>
                      <a:srgbClr val="C6E0F9"/>
                    </a:solidFill>
                  </a:tcPr>
                </a:tc>
                <a:extLst>
                  <a:ext uri="{0D108BD9-81ED-4DB2-BD59-A6C34878D82A}">
                    <a16:rowId xmlns:a16="http://schemas.microsoft.com/office/drawing/2014/main" val="10000"/>
                  </a:ext>
                </a:extLst>
              </a:tr>
              <a:tr h="1023938">
                <a:tc>
                  <a:txBody>
                    <a:bodyPr/>
                    <a:lstStyle/>
                    <a:p>
                      <a:pPr algn="ctr">
                        <a:lnSpc>
                          <a:spcPts val="2742"/>
                        </a:lnSpc>
                        <a:defRPr/>
                      </a:pPr>
                      <a:r>
                        <a:rPr lang="en-US" sz="1959">
                          <a:solidFill>
                            <a:srgbClr val="000000"/>
                          </a:solidFill>
                          <a:latin typeface="Roboto"/>
                        </a:rPr>
                        <a:t>33</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2018-04</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1367</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Monterrey</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1"/>
                  </a:ext>
                </a:extLst>
              </a:tr>
              <a:tr h="1023938">
                <a:tc>
                  <a:txBody>
                    <a:bodyPr/>
                    <a:lstStyle/>
                    <a:p>
                      <a:pPr algn="ctr">
                        <a:lnSpc>
                          <a:spcPts val="2742"/>
                        </a:lnSpc>
                        <a:defRPr/>
                      </a:pPr>
                      <a:r>
                        <a:rPr lang="en-US" sz="1959">
                          <a:solidFill>
                            <a:srgbClr val="000000"/>
                          </a:solidFill>
                          <a:latin typeface="Roboto"/>
                        </a:rPr>
                        <a:t>10</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2017-12</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1346</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Campeche</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2"/>
                  </a:ext>
                </a:extLst>
              </a:tr>
              <a:tr h="1023938">
                <a:tc>
                  <a:txBody>
                    <a:bodyPr/>
                    <a:lstStyle/>
                    <a:p>
                      <a:pPr algn="ctr">
                        <a:lnSpc>
                          <a:spcPts val="2742"/>
                        </a:lnSpc>
                        <a:defRPr/>
                      </a:pPr>
                      <a:r>
                        <a:rPr lang="en-US" sz="1959">
                          <a:solidFill>
                            <a:srgbClr val="000000"/>
                          </a:solidFill>
                          <a:latin typeface="Roboto"/>
                        </a:rPr>
                        <a:t>31</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2018-07</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1337</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Cuidad de México</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3"/>
                  </a:ext>
                </a:extLst>
              </a:tr>
              <a:tr h="1023938">
                <a:tc>
                  <a:txBody>
                    <a:bodyPr/>
                    <a:lstStyle/>
                    <a:p>
                      <a:pPr algn="ctr">
                        <a:lnSpc>
                          <a:spcPts val="2742"/>
                        </a:lnSpc>
                        <a:defRPr/>
                      </a:pPr>
                      <a:r>
                        <a:rPr lang="en-US" sz="1959">
                          <a:solidFill>
                            <a:srgbClr val="000000"/>
                          </a:solidFill>
                          <a:latin typeface="Roboto"/>
                        </a:rPr>
                        <a:t>31</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2018-04</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1325</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Ciudad de México</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4"/>
                  </a:ext>
                </a:extLst>
              </a:tr>
              <a:tr h="1023938">
                <a:tc>
                  <a:txBody>
                    <a:bodyPr/>
                    <a:lstStyle/>
                    <a:p>
                      <a:pPr algn="ctr">
                        <a:lnSpc>
                          <a:spcPts val="2742"/>
                        </a:lnSpc>
                        <a:defRPr/>
                      </a:pPr>
                      <a:r>
                        <a:rPr lang="en-US" sz="1959">
                          <a:solidFill>
                            <a:srgbClr val="000000"/>
                          </a:solidFill>
                          <a:latin typeface="Roboto"/>
                        </a:rPr>
                        <a:t>31</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2018-03</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1231</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Ciudad de México</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5"/>
                  </a:ext>
                </a:extLst>
              </a:tr>
              <a:tr h="1023938">
                <a:tc>
                  <a:txBody>
                    <a:bodyPr/>
                    <a:lstStyle/>
                    <a:p>
                      <a:pPr algn="ctr">
                        <a:lnSpc>
                          <a:spcPts val="2742"/>
                        </a:lnSpc>
                        <a:defRPr/>
                      </a:pPr>
                      <a:r>
                        <a:rPr lang="en-US" sz="1959">
                          <a:solidFill>
                            <a:srgbClr val="000000"/>
                          </a:solidFill>
                          <a:latin typeface="Roboto"/>
                        </a:rPr>
                        <a:t>37</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2018-03</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1216</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Ciudad de México</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6"/>
                  </a:ext>
                </a:extLst>
              </a:tr>
              <a:tr h="1023938">
                <a:tc>
                  <a:txBody>
                    <a:bodyPr/>
                    <a:lstStyle/>
                    <a:p>
                      <a:pPr algn="ctr">
                        <a:lnSpc>
                          <a:spcPts val="2742"/>
                        </a:lnSpc>
                        <a:defRPr/>
                      </a:pPr>
                      <a:r>
                        <a:rPr lang="en-US" sz="1959">
                          <a:solidFill>
                            <a:srgbClr val="000000"/>
                          </a:solidFill>
                          <a:latin typeface="Roboto"/>
                        </a:rPr>
                        <a:t>31</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2017-06</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1212</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742"/>
                        </a:lnSpc>
                        <a:defRPr/>
                      </a:pPr>
                      <a:r>
                        <a:rPr lang="en-US" sz="1959">
                          <a:solidFill>
                            <a:srgbClr val="000000"/>
                          </a:solidFill>
                          <a:latin typeface="Roboto"/>
                        </a:rPr>
                        <a:t>Ciudad de México</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 name="TextBox 7"/>
          <p:cNvSpPr txBox="1"/>
          <p:nvPr/>
        </p:nvSpPr>
        <p:spPr>
          <a:xfrm>
            <a:off x="1408618" y="780533"/>
            <a:ext cx="15470764" cy="1044668"/>
          </a:xfrm>
          <a:prstGeom prst="rect">
            <a:avLst/>
          </a:prstGeom>
        </p:spPr>
        <p:txBody>
          <a:bodyPr lIns="0" tIns="0" rIns="0" bIns="0" rtlCol="0" anchor="t">
            <a:spAutoFit/>
          </a:bodyPr>
          <a:lstStyle/>
          <a:p>
            <a:pPr marL="0" lvl="0" indent="0">
              <a:lnSpc>
                <a:spcPts val="8493"/>
              </a:lnSpc>
              <a:spcBef>
                <a:spcPct val="0"/>
              </a:spcBef>
            </a:pPr>
            <a:r>
              <a:rPr lang="en-US" sz="6245" spc="137">
                <a:solidFill>
                  <a:srgbClr val="292F33"/>
                </a:solidFill>
                <a:latin typeface="League Spartan"/>
              </a:rPr>
              <a:t>TIENDA CON MÁS VENTAS POR MES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TextBox 2"/>
          <p:cNvSpPr txBox="1"/>
          <p:nvPr/>
        </p:nvSpPr>
        <p:spPr>
          <a:xfrm>
            <a:off x="9444686" y="2196203"/>
            <a:ext cx="3139309" cy="2505038"/>
          </a:xfrm>
          <a:prstGeom prst="rect">
            <a:avLst/>
          </a:prstGeom>
        </p:spPr>
        <p:txBody>
          <a:bodyPr lIns="0" tIns="0" rIns="0" bIns="0" rtlCol="0" anchor="t">
            <a:spAutoFit/>
          </a:bodyPr>
          <a:lstStyle/>
          <a:p>
            <a:pPr marL="0" lvl="0" indent="0" algn="ctr">
              <a:lnSpc>
                <a:spcPts val="4027"/>
              </a:lnSpc>
              <a:spcBef>
                <a:spcPct val="0"/>
              </a:spcBef>
            </a:pPr>
            <a:r>
              <a:rPr lang="en-US" sz="2918">
                <a:solidFill>
                  <a:srgbClr val="000000"/>
                </a:solidFill>
                <a:latin typeface="Open Sans Italics"/>
              </a:rPr>
              <a:t>Importar las columnas seleccionadas basadas en el Store_ID.</a:t>
            </a:r>
          </a:p>
        </p:txBody>
      </p:sp>
      <p:sp>
        <p:nvSpPr>
          <p:cNvPr id="3" name="Freeform 3"/>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761665" y="253895"/>
            <a:ext cx="12764670" cy="1482936"/>
          </a:xfrm>
          <a:prstGeom prst="rect">
            <a:avLst/>
          </a:prstGeom>
        </p:spPr>
        <p:txBody>
          <a:bodyPr lIns="0" tIns="0" rIns="0" bIns="0" rtlCol="0" anchor="t">
            <a:spAutoFit/>
          </a:bodyPr>
          <a:lstStyle/>
          <a:p>
            <a:pPr marL="0" lvl="0" indent="0" algn="ctr">
              <a:lnSpc>
                <a:spcPts val="5935"/>
              </a:lnSpc>
              <a:spcBef>
                <a:spcPct val="0"/>
              </a:spcBef>
            </a:pPr>
            <a:r>
              <a:rPr lang="en-US" sz="4364" spc="96">
                <a:solidFill>
                  <a:srgbClr val="292F33"/>
                </a:solidFill>
                <a:latin typeface="League Spartan"/>
              </a:rPr>
              <a:t>¿CÓMO ES EL COMPORTAMIENTO DE LAS UNIDADES VENDIDAS POR ESTADO?</a:t>
            </a:r>
          </a:p>
        </p:txBody>
      </p:sp>
      <p:sp>
        <p:nvSpPr>
          <p:cNvPr id="7" name="Freeform 7"/>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876253"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9" name="Freeform 9"/>
          <p:cNvSpPr/>
          <p:nvPr/>
        </p:nvSpPr>
        <p:spPr>
          <a:xfrm>
            <a:off x="2083868" y="4737741"/>
            <a:ext cx="1809923" cy="2242022"/>
          </a:xfrm>
          <a:custGeom>
            <a:avLst/>
            <a:gdLst/>
            <a:ahLst/>
            <a:cxnLst/>
            <a:rect l="l" t="t" r="r" b="b"/>
            <a:pathLst>
              <a:path w="1809923" h="2242022">
                <a:moveTo>
                  <a:pt x="0" y="0"/>
                </a:moveTo>
                <a:lnTo>
                  <a:pt x="1809923" y="0"/>
                </a:lnTo>
                <a:lnTo>
                  <a:pt x="1809923"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2351658"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1</a:t>
            </a:r>
          </a:p>
        </p:txBody>
      </p:sp>
      <p:sp>
        <p:nvSpPr>
          <p:cNvPr id="11" name="Freeform 11"/>
          <p:cNvSpPr/>
          <p:nvPr/>
        </p:nvSpPr>
        <p:spPr>
          <a:xfrm>
            <a:off x="7995244"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2" name="Freeform 12"/>
          <p:cNvSpPr/>
          <p:nvPr/>
        </p:nvSpPr>
        <p:spPr>
          <a:xfrm>
            <a:off x="6202858" y="4737741"/>
            <a:ext cx="1809923" cy="2242022"/>
          </a:xfrm>
          <a:custGeom>
            <a:avLst/>
            <a:gdLst/>
            <a:ahLst/>
            <a:cxnLst/>
            <a:rect l="l" t="t" r="r" b="b"/>
            <a:pathLst>
              <a:path w="1809923" h="2242022">
                <a:moveTo>
                  <a:pt x="0" y="0"/>
                </a:moveTo>
                <a:lnTo>
                  <a:pt x="1809924" y="0"/>
                </a:lnTo>
                <a:lnTo>
                  <a:pt x="1809924"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6483635"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2</a:t>
            </a:r>
          </a:p>
        </p:txBody>
      </p:sp>
      <p:sp>
        <p:nvSpPr>
          <p:cNvPr id="14" name="Freeform 14"/>
          <p:cNvSpPr/>
          <p:nvPr/>
        </p:nvSpPr>
        <p:spPr>
          <a:xfrm>
            <a:off x="11901764" y="5480778"/>
            <a:ext cx="2326605" cy="452390"/>
          </a:xfrm>
          <a:custGeom>
            <a:avLst/>
            <a:gdLst/>
            <a:ahLst/>
            <a:cxnLst/>
            <a:rect l="l" t="t" r="r" b="b"/>
            <a:pathLst>
              <a:path w="2326605" h="452390">
                <a:moveTo>
                  <a:pt x="0" y="0"/>
                </a:moveTo>
                <a:lnTo>
                  <a:pt x="2326605" y="0"/>
                </a:lnTo>
                <a:lnTo>
                  <a:pt x="2326605" y="452389"/>
                </a:lnTo>
                <a:lnTo>
                  <a:pt x="0" y="452389"/>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5" name="Freeform 15"/>
          <p:cNvSpPr/>
          <p:nvPr/>
        </p:nvSpPr>
        <p:spPr>
          <a:xfrm>
            <a:off x="10109379" y="4701241"/>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10390155" y="49884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3</a:t>
            </a:r>
          </a:p>
        </p:txBody>
      </p:sp>
      <p:sp>
        <p:nvSpPr>
          <p:cNvPr id="17" name="Freeform 17"/>
          <p:cNvSpPr/>
          <p:nvPr/>
        </p:nvSpPr>
        <p:spPr>
          <a:xfrm>
            <a:off x="14224352" y="4701241"/>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4495069" y="49884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4</a:t>
            </a:r>
          </a:p>
        </p:txBody>
      </p:sp>
      <p:sp>
        <p:nvSpPr>
          <p:cNvPr id="19" name="TextBox 19"/>
          <p:cNvSpPr txBox="1"/>
          <p:nvPr/>
        </p:nvSpPr>
        <p:spPr>
          <a:xfrm>
            <a:off x="5431930" y="6895638"/>
            <a:ext cx="3139309" cy="3009863"/>
          </a:xfrm>
          <a:prstGeom prst="rect">
            <a:avLst/>
          </a:prstGeom>
        </p:spPr>
        <p:txBody>
          <a:bodyPr lIns="0" tIns="0" rIns="0" bIns="0" rtlCol="0" anchor="t">
            <a:spAutoFit/>
          </a:bodyPr>
          <a:lstStyle/>
          <a:p>
            <a:pPr marL="0" lvl="0" indent="0" algn="ctr">
              <a:lnSpc>
                <a:spcPts val="4027"/>
              </a:lnSpc>
              <a:spcBef>
                <a:spcPct val="0"/>
              </a:spcBef>
            </a:pPr>
            <a:r>
              <a:rPr lang="en-US" sz="2918">
                <a:solidFill>
                  <a:srgbClr val="000000"/>
                </a:solidFill>
                <a:latin typeface="Open Sans Italics"/>
              </a:rPr>
              <a:t>Importamos la información complementaria de las tiendas contenida en la tabla "Store".</a:t>
            </a:r>
          </a:p>
        </p:txBody>
      </p:sp>
      <p:sp>
        <p:nvSpPr>
          <p:cNvPr id="20" name="TextBox 20"/>
          <p:cNvSpPr txBox="1"/>
          <p:nvPr/>
        </p:nvSpPr>
        <p:spPr>
          <a:xfrm>
            <a:off x="1419175" y="2701028"/>
            <a:ext cx="3139309" cy="2000213"/>
          </a:xfrm>
          <a:prstGeom prst="rect">
            <a:avLst/>
          </a:prstGeom>
        </p:spPr>
        <p:txBody>
          <a:bodyPr lIns="0" tIns="0" rIns="0" bIns="0" rtlCol="0" anchor="t">
            <a:spAutoFit/>
          </a:bodyPr>
          <a:lstStyle/>
          <a:p>
            <a:pPr marL="0" lvl="0" indent="0" algn="ctr">
              <a:lnSpc>
                <a:spcPts val="4027"/>
              </a:lnSpc>
              <a:spcBef>
                <a:spcPct val="0"/>
              </a:spcBef>
            </a:pPr>
            <a:r>
              <a:rPr lang="en-US" sz="2918">
                <a:solidFill>
                  <a:srgbClr val="000000"/>
                </a:solidFill>
                <a:latin typeface="Open Sans Italics"/>
              </a:rPr>
              <a:t>Al dataframe de ventas se le anexa información de otras tablas.</a:t>
            </a:r>
          </a:p>
        </p:txBody>
      </p:sp>
      <p:sp>
        <p:nvSpPr>
          <p:cNvPr id="21" name="TextBox 21"/>
          <p:cNvSpPr txBox="1"/>
          <p:nvPr/>
        </p:nvSpPr>
        <p:spPr>
          <a:xfrm>
            <a:off x="13729516" y="6895638"/>
            <a:ext cx="3139309" cy="1495388"/>
          </a:xfrm>
          <a:prstGeom prst="rect">
            <a:avLst/>
          </a:prstGeom>
        </p:spPr>
        <p:txBody>
          <a:bodyPr lIns="0" tIns="0" rIns="0" bIns="0" rtlCol="0" anchor="t">
            <a:spAutoFit/>
          </a:bodyPr>
          <a:lstStyle/>
          <a:p>
            <a:pPr marL="0" lvl="0" indent="0" algn="ctr">
              <a:lnSpc>
                <a:spcPts val="4027"/>
              </a:lnSpc>
              <a:spcBef>
                <a:spcPct val="0"/>
              </a:spcBef>
            </a:pPr>
            <a:r>
              <a:rPr lang="en-US" sz="2918">
                <a:solidFill>
                  <a:srgbClr val="000000"/>
                </a:solidFill>
                <a:latin typeface="Open Sans Italics"/>
              </a:rPr>
              <a:t>Gráficar los histogramas y las series de tiempo.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2447210" flipH="1">
            <a:off x="12444594" y="4873737"/>
            <a:ext cx="11675746" cy="6856847"/>
          </a:xfrm>
          <a:custGeom>
            <a:avLst/>
            <a:gdLst/>
            <a:ahLst/>
            <a:cxnLst/>
            <a:rect l="l" t="t" r="r" b="b"/>
            <a:pathLst>
              <a:path w="11675746" h="6856847">
                <a:moveTo>
                  <a:pt x="11675747" y="0"/>
                </a:moveTo>
                <a:lnTo>
                  <a:pt x="0" y="0"/>
                </a:lnTo>
                <a:lnTo>
                  <a:pt x="0" y="6856847"/>
                </a:lnTo>
                <a:lnTo>
                  <a:pt x="11675747" y="6856847"/>
                </a:lnTo>
                <a:lnTo>
                  <a:pt x="1167574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75524" y="-302069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01996" y="-3020694"/>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46583" y="2335239"/>
            <a:ext cx="16794833" cy="6923061"/>
          </a:xfrm>
          <a:custGeom>
            <a:avLst/>
            <a:gdLst/>
            <a:ahLst/>
            <a:cxnLst/>
            <a:rect l="l" t="t" r="r" b="b"/>
            <a:pathLst>
              <a:path w="16794833" h="6923061">
                <a:moveTo>
                  <a:pt x="0" y="0"/>
                </a:moveTo>
                <a:lnTo>
                  <a:pt x="16794834" y="0"/>
                </a:lnTo>
                <a:lnTo>
                  <a:pt x="16794834" y="6923061"/>
                </a:lnTo>
                <a:lnTo>
                  <a:pt x="0" y="6923061"/>
                </a:lnTo>
                <a:lnTo>
                  <a:pt x="0" y="0"/>
                </a:lnTo>
                <a:close/>
              </a:path>
            </a:pathLst>
          </a:custGeom>
          <a:blipFill>
            <a:blip r:embed="rId8"/>
            <a:stretch>
              <a:fillRect/>
            </a:stretch>
          </a:blipFill>
        </p:spPr>
      </p:sp>
      <p:sp>
        <p:nvSpPr>
          <p:cNvPr id="6" name="TextBox 6"/>
          <p:cNvSpPr txBox="1"/>
          <p:nvPr/>
        </p:nvSpPr>
        <p:spPr>
          <a:xfrm>
            <a:off x="2761665" y="253895"/>
            <a:ext cx="12764670" cy="730461"/>
          </a:xfrm>
          <a:prstGeom prst="rect">
            <a:avLst/>
          </a:prstGeom>
        </p:spPr>
        <p:txBody>
          <a:bodyPr lIns="0" tIns="0" rIns="0" bIns="0" rtlCol="0" anchor="t">
            <a:spAutoFit/>
          </a:bodyPr>
          <a:lstStyle/>
          <a:p>
            <a:pPr marL="0" lvl="0" indent="0" algn="ctr">
              <a:lnSpc>
                <a:spcPts val="5935"/>
              </a:lnSpc>
              <a:spcBef>
                <a:spcPct val="0"/>
              </a:spcBef>
            </a:pPr>
            <a:r>
              <a:rPr lang="en-US" sz="4364" spc="96">
                <a:solidFill>
                  <a:srgbClr val="292F33"/>
                </a:solidFill>
                <a:latin typeface="League Spartan"/>
              </a:rPr>
              <a:t>CIUDAD DE MÉXICO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658917">
            <a:off x="-994323" y="-1613122"/>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65071" y="930147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4" name="Freeform 4"/>
          <p:cNvSpPr/>
          <p:nvPr/>
        </p:nvSpPr>
        <p:spPr>
          <a:xfrm>
            <a:off x="-2975730" y="-2463722"/>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823529" y="2441851"/>
            <a:ext cx="16640943" cy="6859625"/>
          </a:xfrm>
          <a:custGeom>
            <a:avLst/>
            <a:gdLst/>
            <a:ahLst/>
            <a:cxnLst/>
            <a:rect l="l" t="t" r="r" b="b"/>
            <a:pathLst>
              <a:path w="16640943" h="6859625">
                <a:moveTo>
                  <a:pt x="0" y="0"/>
                </a:moveTo>
                <a:lnTo>
                  <a:pt x="16640942" y="0"/>
                </a:lnTo>
                <a:lnTo>
                  <a:pt x="16640942" y="6859625"/>
                </a:lnTo>
                <a:lnTo>
                  <a:pt x="0" y="6859625"/>
                </a:lnTo>
                <a:lnTo>
                  <a:pt x="0" y="0"/>
                </a:lnTo>
                <a:close/>
              </a:path>
            </a:pathLst>
          </a:custGeom>
          <a:blipFill>
            <a:blip r:embed="rId5"/>
            <a:stretch>
              <a:fillRect/>
            </a:stretch>
          </a:blipFill>
        </p:spPr>
      </p:sp>
      <p:sp>
        <p:nvSpPr>
          <p:cNvPr id="6" name="TextBox 6"/>
          <p:cNvSpPr txBox="1"/>
          <p:nvPr/>
        </p:nvSpPr>
        <p:spPr>
          <a:xfrm>
            <a:off x="2761665" y="253895"/>
            <a:ext cx="12764670" cy="730461"/>
          </a:xfrm>
          <a:prstGeom prst="rect">
            <a:avLst/>
          </a:prstGeom>
        </p:spPr>
        <p:txBody>
          <a:bodyPr lIns="0" tIns="0" rIns="0" bIns="0" rtlCol="0" anchor="t">
            <a:spAutoFit/>
          </a:bodyPr>
          <a:lstStyle/>
          <a:p>
            <a:pPr marL="0" lvl="0" indent="0" algn="ctr">
              <a:lnSpc>
                <a:spcPts val="5935"/>
              </a:lnSpc>
              <a:spcBef>
                <a:spcPct val="0"/>
              </a:spcBef>
            </a:pPr>
            <a:r>
              <a:rPr lang="en-US" sz="4364" spc="96">
                <a:solidFill>
                  <a:srgbClr val="292F33"/>
                </a:solidFill>
                <a:latin typeface="League Spartan"/>
              </a:rPr>
              <a:t>SALTILLO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3031105" y="5012506"/>
            <a:ext cx="8858435" cy="5202317"/>
          </a:xfrm>
          <a:custGeom>
            <a:avLst/>
            <a:gdLst/>
            <a:ahLst/>
            <a:cxnLst/>
            <a:rect l="l" t="t" r="r" b="b"/>
            <a:pathLst>
              <a:path w="8858435" h="5202317">
                <a:moveTo>
                  <a:pt x="8858435" y="0"/>
                </a:moveTo>
                <a:lnTo>
                  <a:pt x="0" y="0"/>
                </a:lnTo>
                <a:lnTo>
                  <a:pt x="0" y="5202317"/>
                </a:lnTo>
                <a:lnTo>
                  <a:pt x="8858435" y="5202317"/>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982932">
            <a:off x="3494078" y="3962991"/>
            <a:ext cx="6728466" cy="6055619"/>
          </a:xfrm>
          <a:custGeom>
            <a:avLst/>
            <a:gdLst/>
            <a:ahLst/>
            <a:cxnLst/>
            <a:rect l="l" t="t" r="r" b="b"/>
            <a:pathLst>
              <a:path w="6728466" h="6055619">
                <a:moveTo>
                  <a:pt x="0" y="0"/>
                </a:moveTo>
                <a:lnTo>
                  <a:pt x="6728466" y="0"/>
                </a:lnTo>
                <a:lnTo>
                  <a:pt x="6728466" y="6055620"/>
                </a:lnTo>
                <a:lnTo>
                  <a:pt x="0" y="6055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982932">
            <a:off x="9538579" y="3864452"/>
            <a:ext cx="6728466" cy="6055619"/>
          </a:xfrm>
          <a:custGeom>
            <a:avLst/>
            <a:gdLst/>
            <a:ahLst/>
            <a:cxnLst/>
            <a:rect l="l" t="t" r="r" b="b"/>
            <a:pathLst>
              <a:path w="6728466" h="6055619">
                <a:moveTo>
                  <a:pt x="0" y="0"/>
                </a:moveTo>
                <a:lnTo>
                  <a:pt x="6728466" y="0"/>
                </a:lnTo>
                <a:lnTo>
                  <a:pt x="6728466" y="6055619"/>
                </a:lnTo>
                <a:lnTo>
                  <a:pt x="0" y="60556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3161363" y="2345997"/>
            <a:ext cx="11965274" cy="1251688"/>
          </a:xfrm>
          <a:prstGeom prst="rect">
            <a:avLst/>
          </a:prstGeom>
        </p:spPr>
        <p:txBody>
          <a:bodyPr lIns="0" tIns="0" rIns="0" bIns="0" rtlCol="0" anchor="t">
            <a:spAutoFit/>
          </a:bodyPr>
          <a:lstStyle/>
          <a:p>
            <a:pPr marL="0" lvl="0" indent="0" algn="ctr">
              <a:lnSpc>
                <a:spcPts val="10284"/>
              </a:lnSpc>
              <a:spcBef>
                <a:spcPct val="0"/>
              </a:spcBef>
            </a:pPr>
            <a:r>
              <a:rPr lang="en-US" sz="7345">
                <a:solidFill>
                  <a:srgbClr val="293237"/>
                </a:solidFill>
                <a:latin typeface="League Spartan Bold"/>
              </a:rPr>
              <a:t>OPERATION PROFIT</a:t>
            </a:r>
          </a:p>
        </p:txBody>
      </p:sp>
      <p:sp>
        <p:nvSpPr>
          <p:cNvPr id="9" name="Freeform 9"/>
          <p:cNvSpPr/>
          <p:nvPr/>
        </p:nvSpPr>
        <p:spPr>
          <a:xfrm rot="1286044">
            <a:off x="3475760" y="4012390"/>
            <a:ext cx="5719693" cy="4908537"/>
          </a:xfrm>
          <a:custGeom>
            <a:avLst/>
            <a:gdLst/>
            <a:ahLst/>
            <a:cxnLst/>
            <a:rect l="l" t="t" r="r" b="b"/>
            <a:pathLst>
              <a:path w="5719693" h="4908537">
                <a:moveTo>
                  <a:pt x="0" y="0"/>
                </a:moveTo>
                <a:lnTo>
                  <a:pt x="5719693" y="0"/>
                </a:lnTo>
                <a:lnTo>
                  <a:pt x="5719693" y="4908537"/>
                </a:lnTo>
                <a:lnTo>
                  <a:pt x="0" y="49085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363881" y="4716264"/>
            <a:ext cx="3943453" cy="3479870"/>
          </a:xfrm>
          <a:prstGeom prst="rect">
            <a:avLst/>
          </a:prstGeom>
        </p:spPr>
        <p:txBody>
          <a:bodyPr lIns="0" tIns="0" rIns="0" bIns="0" rtlCol="0" anchor="t">
            <a:spAutoFit/>
          </a:bodyPr>
          <a:lstStyle/>
          <a:p>
            <a:pPr algn="ctr">
              <a:lnSpc>
                <a:spcPts val="3068"/>
              </a:lnSpc>
              <a:spcBef>
                <a:spcPct val="0"/>
              </a:spcBef>
            </a:pPr>
            <a:r>
              <a:rPr lang="en-US" sz="2191">
                <a:solidFill>
                  <a:srgbClr val="293237"/>
                </a:solidFill>
                <a:latin typeface="Open Sans Light Bold"/>
              </a:rPr>
              <a:t>Las ganancias por cada transacción y el acumulado de tales ventas nos permiten saber realmente los beneficios para la empresa de la actividad comercial de la empresa, más allá del monto de unidades vendidas.</a:t>
            </a:r>
          </a:p>
        </p:txBody>
      </p:sp>
      <p:sp>
        <p:nvSpPr>
          <p:cNvPr id="11" name="Freeform 11"/>
          <p:cNvSpPr/>
          <p:nvPr/>
        </p:nvSpPr>
        <p:spPr>
          <a:xfrm rot="1286044">
            <a:off x="9092547" y="4012390"/>
            <a:ext cx="5719693" cy="4908537"/>
          </a:xfrm>
          <a:custGeom>
            <a:avLst/>
            <a:gdLst/>
            <a:ahLst/>
            <a:cxnLst/>
            <a:rect l="l" t="t" r="r" b="b"/>
            <a:pathLst>
              <a:path w="5719693" h="4908537">
                <a:moveTo>
                  <a:pt x="0" y="0"/>
                </a:moveTo>
                <a:lnTo>
                  <a:pt x="5719693" y="0"/>
                </a:lnTo>
                <a:lnTo>
                  <a:pt x="5719693" y="4908537"/>
                </a:lnTo>
                <a:lnTo>
                  <a:pt x="0" y="49085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10058241" y="4981575"/>
            <a:ext cx="3997854" cy="3030474"/>
          </a:xfrm>
          <a:prstGeom prst="rect">
            <a:avLst/>
          </a:prstGeom>
        </p:spPr>
        <p:txBody>
          <a:bodyPr lIns="0" tIns="0" rIns="0" bIns="0" rtlCol="0" anchor="t">
            <a:spAutoFit/>
          </a:bodyPr>
          <a:lstStyle/>
          <a:p>
            <a:pPr algn="ctr">
              <a:lnSpc>
                <a:spcPts val="3065"/>
              </a:lnSpc>
              <a:spcBef>
                <a:spcPct val="0"/>
              </a:spcBef>
            </a:pPr>
            <a:r>
              <a:rPr lang="en-US" sz="2190">
                <a:solidFill>
                  <a:srgbClr val="293237"/>
                </a:solidFill>
                <a:latin typeface="Open Sans Light Bold"/>
              </a:rPr>
              <a:t>Se optó por generar una columna a partir de los costos y precio de ventas de los productos para obetener un indicador más claro sobre la situación de perdidas o ganancias de la empresa.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TextBox 2"/>
          <p:cNvSpPr txBox="1"/>
          <p:nvPr/>
        </p:nvSpPr>
        <p:spPr>
          <a:xfrm>
            <a:off x="2761665" y="1828544"/>
            <a:ext cx="12764670" cy="1146296"/>
          </a:xfrm>
          <a:prstGeom prst="rect">
            <a:avLst/>
          </a:prstGeom>
        </p:spPr>
        <p:txBody>
          <a:bodyPr lIns="0" tIns="0" rIns="0" bIns="0" rtlCol="0" anchor="t">
            <a:spAutoFit/>
          </a:bodyPr>
          <a:lstStyle/>
          <a:p>
            <a:pPr marL="0" lvl="0" indent="0" algn="ctr">
              <a:lnSpc>
                <a:spcPts val="9335"/>
              </a:lnSpc>
              <a:spcBef>
                <a:spcPct val="0"/>
              </a:spcBef>
            </a:pPr>
            <a:r>
              <a:rPr lang="en-US" sz="6864" spc="151">
                <a:solidFill>
                  <a:srgbClr val="292F33"/>
                </a:solidFill>
                <a:latin typeface="League Spartan"/>
              </a:rPr>
              <a:t>OPERATION PROFIT</a:t>
            </a:r>
          </a:p>
        </p:txBody>
      </p:sp>
      <p:sp>
        <p:nvSpPr>
          <p:cNvPr id="3" name="Freeform 3"/>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4320568" y="4437989"/>
            <a:ext cx="3139309" cy="24974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Crear una columna para la ganancia por operación a partir de la columna de unidades vendidas y la ganancia por unidad.</a:t>
            </a:r>
          </a:p>
        </p:txBody>
      </p:sp>
      <p:sp>
        <p:nvSpPr>
          <p:cNvPr id="6" name="Freeform 6"/>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010819"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9" name="Freeform 9"/>
          <p:cNvSpPr/>
          <p:nvPr/>
        </p:nvSpPr>
        <p:spPr>
          <a:xfrm>
            <a:off x="4218433" y="4737741"/>
            <a:ext cx="1809923" cy="2242022"/>
          </a:xfrm>
          <a:custGeom>
            <a:avLst/>
            <a:gdLst/>
            <a:ahLst/>
            <a:cxnLst/>
            <a:rect l="l" t="t" r="r" b="b"/>
            <a:pathLst>
              <a:path w="1809923" h="2242022">
                <a:moveTo>
                  <a:pt x="0" y="0"/>
                </a:moveTo>
                <a:lnTo>
                  <a:pt x="1809924" y="0"/>
                </a:lnTo>
                <a:lnTo>
                  <a:pt x="1809924"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486223"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1</a:t>
            </a:r>
          </a:p>
        </p:txBody>
      </p:sp>
      <p:sp>
        <p:nvSpPr>
          <p:cNvPr id="11" name="Freeform 11"/>
          <p:cNvSpPr/>
          <p:nvPr/>
        </p:nvSpPr>
        <p:spPr>
          <a:xfrm>
            <a:off x="10129809"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2" name="Freeform 12"/>
          <p:cNvSpPr/>
          <p:nvPr/>
        </p:nvSpPr>
        <p:spPr>
          <a:xfrm>
            <a:off x="8337424" y="4737741"/>
            <a:ext cx="1809923" cy="2242022"/>
          </a:xfrm>
          <a:custGeom>
            <a:avLst/>
            <a:gdLst/>
            <a:ahLst/>
            <a:cxnLst/>
            <a:rect l="l" t="t" r="r" b="b"/>
            <a:pathLst>
              <a:path w="1809923" h="2242022">
                <a:moveTo>
                  <a:pt x="0" y="0"/>
                </a:moveTo>
                <a:lnTo>
                  <a:pt x="1809923" y="0"/>
                </a:lnTo>
                <a:lnTo>
                  <a:pt x="1809923"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8618200"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2</a:t>
            </a:r>
          </a:p>
        </p:txBody>
      </p:sp>
      <p:sp>
        <p:nvSpPr>
          <p:cNvPr id="14" name="Freeform 14"/>
          <p:cNvSpPr/>
          <p:nvPr/>
        </p:nvSpPr>
        <p:spPr>
          <a:xfrm>
            <a:off x="12243944" y="4701241"/>
            <a:ext cx="1809923" cy="2242022"/>
          </a:xfrm>
          <a:custGeom>
            <a:avLst/>
            <a:gdLst/>
            <a:ahLst/>
            <a:cxnLst/>
            <a:rect l="l" t="t" r="r" b="b"/>
            <a:pathLst>
              <a:path w="1809923" h="2242022">
                <a:moveTo>
                  <a:pt x="0" y="0"/>
                </a:moveTo>
                <a:lnTo>
                  <a:pt x="1809924" y="0"/>
                </a:lnTo>
                <a:lnTo>
                  <a:pt x="1809924"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12524721" y="49884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3</a:t>
            </a:r>
          </a:p>
        </p:txBody>
      </p:sp>
      <p:sp>
        <p:nvSpPr>
          <p:cNvPr id="16" name="TextBox 16"/>
          <p:cNvSpPr txBox="1"/>
          <p:nvPr/>
        </p:nvSpPr>
        <p:spPr>
          <a:xfrm>
            <a:off x="7566496" y="6905163"/>
            <a:ext cx="3139309" cy="20783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Incorporar a la columna (ganancia por unidad) a la tabla de ventas, de acuerdo con el Product_ID.</a:t>
            </a:r>
          </a:p>
        </p:txBody>
      </p:sp>
      <p:sp>
        <p:nvSpPr>
          <p:cNvPr id="17" name="TextBox 17"/>
          <p:cNvSpPr txBox="1"/>
          <p:nvPr/>
        </p:nvSpPr>
        <p:spPr>
          <a:xfrm>
            <a:off x="802899" y="4800544"/>
            <a:ext cx="3139309" cy="20783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En la tabla de productos, crear una columna de ganancias por unidad de producto.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894319" y="2221171"/>
            <a:ext cx="8845846" cy="7906673"/>
          </a:xfrm>
          <a:custGeom>
            <a:avLst/>
            <a:gdLst/>
            <a:ahLst/>
            <a:cxnLst/>
            <a:rect l="l" t="t" r="r" b="b"/>
            <a:pathLst>
              <a:path w="8845846" h="7906673">
                <a:moveTo>
                  <a:pt x="0" y="0"/>
                </a:moveTo>
                <a:lnTo>
                  <a:pt x="8845845" y="0"/>
                </a:lnTo>
                <a:lnTo>
                  <a:pt x="8845845" y="7906672"/>
                </a:lnTo>
                <a:lnTo>
                  <a:pt x="0" y="7906672"/>
                </a:lnTo>
                <a:lnTo>
                  <a:pt x="0" y="0"/>
                </a:lnTo>
                <a:close/>
              </a:path>
            </a:pathLst>
          </a:custGeom>
          <a:blipFill>
            <a:blip r:embed="rId8"/>
            <a:stretch>
              <a:fillRect l="-35" t="-9638" r="-21208" b="-4889"/>
            </a:stretch>
          </a:blipFill>
        </p:spPr>
      </p:sp>
      <p:sp>
        <p:nvSpPr>
          <p:cNvPr id="9" name="TextBox 9"/>
          <p:cNvSpPr txBox="1"/>
          <p:nvPr/>
        </p:nvSpPr>
        <p:spPr>
          <a:xfrm>
            <a:off x="2761665" y="406130"/>
            <a:ext cx="12764670" cy="1815041"/>
          </a:xfrm>
          <a:prstGeom prst="rect">
            <a:avLst/>
          </a:prstGeom>
        </p:spPr>
        <p:txBody>
          <a:bodyPr lIns="0" tIns="0" rIns="0" bIns="0" rtlCol="0" anchor="t">
            <a:spAutoFit/>
          </a:bodyPr>
          <a:lstStyle/>
          <a:p>
            <a:pPr marL="0" lvl="0" indent="0" algn="ctr">
              <a:lnSpc>
                <a:spcPts val="7295"/>
              </a:lnSpc>
              <a:spcBef>
                <a:spcPct val="0"/>
              </a:spcBef>
            </a:pPr>
            <a:r>
              <a:rPr lang="en-US" sz="5364" spc="118">
                <a:solidFill>
                  <a:srgbClr val="292F33"/>
                </a:solidFill>
                <a:latin typeface="League Spartan"/>
              </a:rPr>
              <a:t>GANANCIAS GENERADAS POR CIUDAD</a:t>
            </a:r>
          </a:p>
        </p:txBody>
      </p:sp>
      <p:sp>
        <p:nvSpPr>
          <p:cNvPr id="10" name="TextBox 10"/>
          <p:cNvSpPr txBox="1"/>
          <p:nvPr/>
        </p:nvSpPr>
        <p:spPr>
          <a:xfrm>
            <a:off x="12259682" y="4193794"/>
            <a:ext cx="5348683" cy="3489453"/>
          </a:xfrm>
          <a:prstGeom prst="rect">
            <a:avLst/>
          </a:prstGeom>
        </p:spPr>
        <p:txBody>
          <a:bodyPr lIns="0" tIns="0" rIns="0" bIns="0" rtlCol="0" anchor="t">
            <a:spAutoFit/>
          </a:bodyPr>
          <a:lstStyle/>
          <a:p>
            <a:pPr algn="ctr">
              <a:lnSpc>
                <a:spcPts val="3492"/>
              </a:lnSpc>
            </a:pPr>
            <a:r>
              <a:rPr lang="en-US" sz="2494">
                <a:solidFill>
                  <a:srgbClr val="293237"/>
                </a:solidFill>
                <a:latin typeface="Open Sans Light Bold"/>
              </a:rPr>
              <a:t>CIUDADES CON MAYORES GANANCIAS:</a:t>
            </a:r>
          </a:p>
          <a:p>
            <a:pPr algn="ctr">
              <a:lnSpc>
                <a:spcPts val="3492"/>
              </a:lnSpc>
            </a:pPr>
            <a:endParaRPr lang="en-US" sz="2494">
              <a:solidFill>
                <a:srgbClr val="293237"/>
              </a:solidFill>
              <a:latin typeface="Open Sans Light Bold"/>
            </a:endParaRPr>
          </a:p>
          <a:p>
            <a:pPr marL="538661" lvl="1" indent="-269331" algn="ctr">
              <a:lnSpc>
                <a:spcPts val="3492"/>
              </a:lnSpc>
              <a:buFont typeface="Arial"/>
              <a:buChar char="•"/>
            </a:pPr>
            <a:r>
              <a:rPr lang="en-US" sz="2494">
                <a:solidFill>
                  <a:srgbClr val="293237"/>
                </a:solidFill>
                <a:latin typeface="Open Sans Light"/>
              </a:rPr>
              <a:t>Cuidad de Mexico    465558.0</a:t>
            </a:r>
          </a:p>
          <a:p>
            <a:pPr marL="538661" lvl="1" indent="-269331" algn="ctr">
              <a:lnSpc>
                <a:spcPts val="3492"/>
              </a:lnSpc>
              <a:buFont typeface="Arial"/>
              <a:buChar char="•"/>
            </a:pPr>
            <a:r>
              <a:rPr lang="en-US" sz="2494">
                <a:solidFill>
                  <a:srgbClr val="293237"/>
                </a:solidFill>
                <a:latin typeface="Open Sans Light"/>
              </a:rPr>
              <a:t>Guadalajara         368930.0</a:t>
            </a:r>
          </a:p>
          <a:p>
            <a:pPr marL="538661" lvl="1" indent="-269331" algn="ctr">
              <a:lnSpc>
                <a:spcPts val="3492"/>
              </a:lnSpc>
              <a:buFont typeface="Arial"/>
              <a:buChar char="•"/>
            </a:pPr>
            <a:r>
              <a:rPr lang="en-US" sz="2494">
                <a:solidFill>
                  <a:srgbClr val="293237"/>
                </a:solidFill>
                <a:latin typeface="Open Sans Light"/>
              </a:rPr>
              <a:t>Monterrey           346729.0</a:t>
            </a:r>
          </a:p>
          <a:p>
            <a:pPr marL="538661" lvl="1" indent="-269331" algn="ctr">
              <a:lnSpc>
                <a:spcPts val="3492"/>
              </a:lnSpc>
              <a:buFont typeface="Arial"/>
              <a:buChar char="•"/>
            </a:pPr>
            <a:r>
              <a:rPr lang="en-US" sz="2494">
                <a:solidFill>
                  <a:srgbClr val="293237"/>
                </a:solidFill>
                <a:latin typeface="Open Sans Light"/>
              </a:rPr>
              <a:t>Hermosillo          263608.0</a:t>
            </a:r>
          </a:p>
          <a:p>
            <a:pPr marL="538661" lvl="1" indent="-269331" algn="ctr">
              <a:lnSpc>
                <a:spcPts val="3492"/>
              </a:lnSpc>
              <a:spcBef>
                <a:spcPct val="0"/>
              </a:spcBef>
              <a:buFont typeface="Arial"/>
              <a:buChar char="•"/>
            </a:pPr>
            <a:r>
              <a:rPr lang="en-US" sz="2494">
                <a:solidFill>
                  <a:srgbClr val="293237"/>
                </a:solidFill>
                <a:latin typeface="Open Sans Light"/>
              </a:rPr>
              <a:t>Guanajuato          235047.0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TextBox 2"/>
          <p:cNvSpPr txBox="1"/>
          <p:nvPr/>
        </p:nvSpPr>
        <p:spPr>
          <a:xfrm>
            <a:off x="2844462" y="4004113"/>
            <a:ext cx="8979930" cy="3377916"/>
          </a:xfrm>
          <a:prstGeom prst="rect">
            <a:avLst/>
          </a:prstGeom>
        </p:spPr>
        <p:txBody>
          <a:bodyPr lIns="0" tIns="0" rIns="0" bIns="0" rtlCol="0" anchor="t">
            <a:spAutoFit/>
          </a:bodyPr>
          <a:lstStyle/>
          <a:p>
            <a:pPr algn="ctr">
              <a:lnSpc>
                <a:spcPts val="3865"/>
              </a:lnSpc>
            </a:pPr>
            <a:r>
              <a:rPr lang="en-US" sz="2761">
                <a:solidFill>
                  <a:srgbClr val="000000"/>
                </a:solidFill>
                <a:latin typeface="Open Sans Light"/>
              </a:rPr>
              <a:t>Datos de ventas e inventario de una cadena ficticia de jugueterías en diferentes locaciones de la republica mexicana llamada Maven Toys , algunos ejemplos son:</a:t>
            </a:r>
          </a:p>
          <a:p>
            <a:pPr algn="ctr">
              <a:lnSpc>
                <a:spcPts val="3865"/>
              </a:lnSpc>
            </a:pPr>
            <a:endParaRPr lang="en-US" sz="2761">
              <a:solidFill>
                <a:srgbClr val="000000"/>
              </a:solidFill>
              <a:latin typeface="Open Sans Light"/>
            </a:endParaRPr>
          </a:p>
          <a:p>
            <a:pPr algn="ctr">
              <a:lnSpc>
                <a:spcPts val="3865"/>
              </a:lnSpc>
            </a:pPr>
            <a:r>
              <a:rPr lang="en-US" sz="2761">
                <a:solidFill>
                  <a:srgbClr val="000000"/>
                </a:solidFill>
                <a:latin typeface="Open Sans Light"/>
              </a:rPr>
              <a:t>Toluca</a:t>
            </a:r>
          </a:p>
          <a:p>
            <a:pPr algn="ctr">
              <a:lnSpc>
                <a:spcPts val="3865"/>
              </a:lnSpc>
            </a:pPr>
            <a:r>
              <a:rPr lang="en-US" sz="2761">
                <a:solidFill>
                  <a:srgbClr val="000000"/>
                </a:solidFill>
                <a:latin typeface="Open Sans Light"/>
              </a:rPr>
              <a:t>Mérida</a:t>
            </a:r>
          </a:p>
          <a:p>
            <a:pPr algn="ctr">
              <a:lnSpc>
                <a:spcPts val="3865"/>
              </a:lnSpc>
              <a:spcBef>
                <a:spcPct val="0"/>
              </a:spcBef>
            </a:pPr>
            <a:r>
              <a:rPr lang="en-US" sz="2761">
                <a:solidFill>
                  <a:srgbClr val="000000"/>
                </a:solidFill>
                <a:latin typeface="Open Sans Light"/>
              </a:rPr>
              <a:t>Tuxtla Gutiérrez</a:t>
            </a:r>
          </a:p>
        </p:txBody>
      </p:sp>
      <p:sp>
        <p:nvSpPr>
          <p:cNvPr id="3" name="Freeform 3"/>
          <p:cNvSpPr/>
          <p:nvPr/>
        </p:nvSpPr>
        <p:spPr>
          <a:xfrm>
            <a:off x="-3857985" y="6254241"/>
            <a:ext cx="12080352" cy="7094461"/>
          </a:xfrm>
          <a:custGeom>
            <a:avLst/>
            <a:gdLst/>
            <a:ahLst/>
            <a:cxnLst/>
            <a:rect l="l" t="t" r="r" b="b"/>
            <a:pathLst>
              <a:path w="12080352" h="7094461">
                <a:moveTo>
                  <a:pt x="0" y="0"/>
                </a:moveTo>
                <a:lnTo>
                  <a:pt x="12080352" y="0"/>
                </a:lnTo>
                <a:lnTo>
                  <a:pt x="12080352" y="7094461"/>
                </a:lnTo>
                <a:lnTo>
                  <a:pt x="0" y="7094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298689" y="-409621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877425" y="0"/>
            <a:ext cx="4410575" cy="10257508"/>
          </a:xfrm>
          <a:custGeom>
            <a:avLst/>
            <a:gdLst/>
            <a:ahLst/>
            <a:cxnLst/>
            <a:rect l="l" t="t" r="r" b="b"/>
            <a:pathLst>
              <a:path w="4410575" h="10257508">
                <a:moveTo>
                  <a:pt x="0" y="0"/>
                </a:moveTo>
                <a:lnTo>
                  <a:pt x="4410575" y="0"/>
                </a:lnTo>
                <a:lnTo>
                  <a:pt x="4410575" y="10257508"/>
                </a:lnTo>
                <a:lnTo>
                  <a:pt x="0" y="10257508"/>
                </a:lnTo>
                <a:lnTo>
                  <a:pt x="0" y="0"/>
                </a:lnTo>
                <a:close/>
              </a:path>
            </a:pathLst>
          </a:custGeom>
          <a:blipFill>
            <a:blip r:embed="rId6"/>
            <a:stretch>
              <a:fillRect l="-73887" r="-66627" b="-3482"/>
            </a:stretch>
          </a:blipFill>
        </p:spPr>
      </p:sp>
      <p:sp>
        <p:nvSpPr>
          <p:cNvPr id="6" name="Freeform 6"/>
          <p:cNvSpPr/>
          <p:nvPr/>
        </p:nvSpPr>
        <p:spPr>
          <a:xfrm rot="1471287">
            <a:off x="10627299" y="6163934"/>
            <a:ext cx="4514071" cy="4062664"/>
          </a:xfrm>
          <a:custGeom>
            <a:avLst/>
            <a:gdLst/>
            <a:ahLst/>
            <a:cxnLst/>
            <a:rect l="l" t="t" r="r" b="b"/>
            <a:pathLst>
              <a:path w="4514071" h="4062664">
                <a:moveTo>
                  <a:pt x="0" y="0"/>
                </a:moveTo>
                <a:lnTo>
                  <a:pt x="4514071" y="0"/>
                </a:lnTo>
                <a:lnTo>
                  <a:pt x="4514071" y="4062665"/>
                </a:lnTo>
                <a:lnTo>
                  <a:pt x="0" y="4062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2299025" y="6609167"/>
            <a:ext cx="846364" cy="846364"/>
          </a:xfrm>
          <a:custGeom>
            <a:avLst/>
            <a:gdLst/>
            <a:ahLst/>
            <a:cxnLst/>
            <a:rect l="l" t="t" r="r" b="b"/>
            <a:pathLst>
              <a:path w="846364" h="846364">
                <a:moveTo>
                  <a:pt x="0" y="0"/>
                </a:moveTo>
                <a:lnTo>
                  <a:pt x="846364" y="0"/>
                </a:lnTo>
                <a:lnTo>
                  <a:pt x="846364" y="846364"/>
                </a:lnTo>
                <a:lnTo>
                  <a:pt x="0" y="8463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836555" y="2304734"/>
            <a:ext cx="12308834" cy="2632612"/>
          </a:xfrm>
          <a:prstGeom prst="rect">
            <a:avLst/>
          </a:prstGeom>
        </p:spPr>
        <p:txBody>
          <a:bodyPr lIns="0" tIns="0" rIns="0" bIns="0" rtlCol="0" anchor="t">
            <a:spAutoFit/>
          </a:bodyPr>
          <a:lstStyle/>
          <a:p>
            <a:pPr algn="ctr">
              <a:lnSpc>
                <a:spcPts val="10589"/>
              </a:lnSpc>
            </a:pPr>
            <a:r>
              <a:rPr lang="en-US" sz="7786" spc="171">
                <a:solidFill>
                  <a:srgbClr val="292F33"/>
                </a:solidFill>
                <a:latin typeface="League Spartan"/>
              </a:rPr>
              <a:t>TIENDA DE JUGUETES</a:t>
            </a:r>
          </a:p>
          <a:p>
            <a:pPr marL="0" lvl="0" indent="0" algn="ctr">
              <a:lnSpc>
                <a:spcPts val="10589"/>
              </a:lnSpc>
              <a:spcBef>
                <a:spcPct val="0"/>
              </a:spcBef>
            </a:pPr>
            <a:endParaRPr lang="en-US" sz="7786" spc="171">
              <a:solidFill>
                <a:srgbClr val="292F33"/>
              </a:solidFill>
              <a:latin typeface="League Spartan"/>
            </a:endParaRPr>
          </a:p>
        </p:txBody>
      </p:sp>
      <p:sp>
        <p:nvSpPr>
          <p:cNvPr id="9" name="TextBox 9"/>
          <p:cNvSpPr txBox="1"/>
          <p:nvPr/>
        </p:nvSpPr>
        <p:spPr>
          <a:xfrm>
            <a:off x="11152475" y="7465056"/>
            <a:ext cx="3011144" cy="1354948"/>
          </a:xfrm>
          <a:prstGeom prst="rect">
            <a:avLst/>
          </a:prstGeom>
        </p:spPr>
        <p:txBody>
          <a:bodyPr lIns="0" tIns="0" rIns="0" bIns="0" rtlCol="0" anchor="t">
            <a:spAutoFit/>
          </a:bodyPr>
          <a:lstStyle/>
          <a:p>
            <a:pPr marL="0" lvl="0" indent="0" algn="ctr">
              <a:lnSpc>
                <a:spcPts val="3624"/>
              </a:lnSpc>
              <a:spcBef>
                <a:spcPct val="0"/>
              </a:spcBef>
            </a:pPr>
            <a:r>
              <a:rPr lang="en-US" sz="2588">
                <a:solidFill>
                  <a:srgbClr val="292F33"/>
                </a:solidFill>
                <a:latin typeface="Open Sans Light Bold"/>
              </a:rPr>
              <a:t>Se cuentan con datos de 29 ciudades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614265" y="6959243"/>
            <a:ext cx="8858435" cy="5202317"/>
          </a:xfrm>
          <a:custGeom>
            <a:avLst/>
            <a:gdLst/>
            <a:ahLst/>
            <a:cxnLst/>
            <a:rect l="l" t="t" r="r" b="b"/>
            <a:pathLst>
              <a:path w="8858435" h="5202317">
                <a:moveTo>
                  <a:pt x="8858435" y="0"/>
                </a:moveTo>
                <a:lnTo>
                  <a:pt x="0" y="0"/>
                </a:lnTo>
                <a:lnTo>
                  <a:pt x="0" y="5202318"/>
                </a:lnTo>
                <a:lnTo>
                  <a:pt x="8858435" y="5202318"/>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50556" y="92583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644277" y="1510970"/>
            <a:ext cx="10999446" cy="7747330"/>
          </a:xfrm>
          <a:custGeom>
            <a:avLst/>
            <a:gdLst/>
            <a:ahLst/>
            <a:cxnLst/>
            <a:rect l="l" t="t" r="r" b="b"/>
            <a:pathLst>
              <a:path w="10999446" h="7747330">
                <a:moveTo>
                  <a:pt x="0" y="0"/>
                </a:moveTo>
                <a:lnTo>
                  <a:pt x="10999446" y="0"/>
                </a:lnTo>
                <a:lnTo>
                  <a:pt x="10999446" y="7747330"/>
                </a:lnTo>
                <a:lnTo>
                  <a:pt x="0" y="7747330"/>
                </a:lnTo>
                <a:lnTo>
                  <a:pt x="0" y="0"/>
                </a:lnTo>
                <a:close/>
              </a:path>
            </a:pathLst>
          </a:custGeom>
          <a:blipFill>
            <a:blip r:embed="rId6"/>
            <a:stretch>
              <a:fillRect t="-4487"/>
            </a:stretch>
          </a:blipFill>
        </p:spPr>
      </p:sp>
      <p:sp>
        <p:nvSpPr>
          <p:cNvPr id="7" name="TextBox 7"/>
          <p:cNvSpPr txBox="1"/>
          <p:nvPr/>
        </p:nvSpPr>
        <p:spPr>
          <a:xfrm>
            <a:off x="4704551" y="419049"/>
            <a:ext cx="12131033" cy="609651"/>
          </a:xfrm>
          <a:prstGeom prst="rect">
            <a:avLst/>
          </a:prstGeom>
        </p:spPr>
        <p:txBody>
          <a:bodyPr lIns="0" tIns="0" rIns="0" bIns="0" rtlCol="0" anchor="t">
            <a:spAutoFit/>
          </a:bodyPr>
          <a:lstStyle/>
          <a:p>
            <a:pPr marL="0" lvl="0" indent="0">
              <a:lnSpc>
                <a:spcPts val="5096"/>
              </a:lnSpc>
              <a:spcBef>
                <a:spcPct val="0"/>
              </a:spcBef>
            </a:pPr>
            <a:r>
              <a:rPr lang="en-US" sz="3747" spc="82">
                <a:solidFill>
                  <a:srgbClr val="292F33"/>
                </a:solidFill>
                <a:latin typeface="League Spartan"/>
              </a:rPr>
              <a:t>MESES CON MAYORES VENTAS POR CIUDAD</a:t>
            </a:r>
          </a:p>
        </p:txBody>
      </p:sp>
      <p:sp>
        <p:nvSpPr>
          <p:cNvPr id="8" name="TextBox 8"/>
          <p:cNvSpPr txBox="1"/>
          <p:nvPr/>
        </p:nvSpPr>
        <p:spPr>
          <a:xfrm rot="-5400000">
            <a:off x="-1629139" y="4799916"/>
            <a:ext cx="5258528" cy="687167"/>
          </a:xfrm>
          <a:prstGeom prst="rect">
            <a:avLst/>
          </a:prstGeom>
        </p:spPr>
        <p:txBody>
          <a:bodyPr lIns="0" tIns="0" rIns="0" bIns="0" rtlCol="0" anchor="t">
            <a:spAutoFit/>
          </a:bodyPr>
          <a:lstStyle/>
          <a:p>
            <a:pPr marL="0" lvl="0" indent="0">
              <a:lnSpc>
                <a:spcPts val="5645"/>
              </a:lnSpc>
              <a:spcBef>
                <a:spcPct val="0"/>
              </a:spcBef>
            </a:pPr>
            <a:r>
              <a:rPr lang="en-US" sz="4151" spc="91">
                <a:solidFill>
                  <a:srgbClr val="292F33"/>
                </a:solidFill>
                <a:latin typeface="Open Sans"/>
              </a:rPr>
              <a:t>CIUDAD DE MÉXICO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614265" y="6959243"/>
            <a:ext cx="8858435" cy="5202317"/>
          </a:xfrm>
          <a:custGeom>
            <a:avLst/>
            <a:gdLst/>
            <a:ahLst/>
            <a:cxnLst/>
            <a:rect l="l" t="t" r="r" b="b"/>
            <a:pathLst>
              <a:path w="8858435" h="5202317">
                <a:moveTo>
                  <a:pt x="8858435" y="0"/>
                </a:moveTo>
                <a:lnTo>
                  <a:pt x="0" y="0"/>
                </a:lnTo>
                <a:lnTo>
                  <a:pt x="0" y="5202318"/>
                </a:lnTo>
                <a:lnTo>
                  <a:pt x="8858435" y="5202318"/>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50556" y="92583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644277" y="1615029"/>
            <a:ext cx="10999446" cy="7643271"/>
          </a:xfrm>
          <a:custGeom>
            <a:avLst/>
            <a:gdLst/>
            <a:ahLst/>
            <a:cxnLst/>
            <a:rect l="l" t="t" r="r" b="b"/>
            <a:pathLst>
              <a:path w="10999446" h="7643271">
                <a:moveTo>
                  <a:pt x="0" y="0"/>
                </a:moveTo>
                <a:lnTo>
                  <a:pt x="10999446" y="0"/>
                </a:lnTo>
                <a:lnTo>
                  <a:pt x="10999446" y="7643271"/>
                </a:lnTo>
                <a:lnTo>
                  <a:pt x="0" y="7643271"/>
                </a:lnTo>
                <a:lnTo>
                  <a:pt x="0" y="0"/>
                </a:lnTo>
                <a:close/>
              </a:path>
            </a:pathLst>
          </a:custGeom>
          <a:blipFill>
            <a:blip r:embed="rId6"/>
            <a:stretch>
              <a:fillRect t="-5772"/>
            </a:stretch>
          </a:blipFill>
        </p:spPr>
      </p:sp>
      <p:sp>
        <p:nvSpPr>
          <p:cNvPr id="7" name="TextBox 7"/>
          <p:cNvSpPr txBox="1"/>
          <p:nvPr/>
        </p:nvSpPr>
        <p:spPr>
          <a:xfrm>
            <a:off x="4704551" y="419049"/>
            <a:ext cx="12131033" cy="609651"/>
          </a:xfrm>
          <a:prstGeom prst="rect">
            <a:avLst/>
          </a:prstGeom>
        </p:spPr>
        <p:txBody>
          <a:bodyPr lIns="0" tIns="0" rIns="0" bIns="0" rtlCol="0" anchor="t">
            <a:spAutoFit/>
          </a:bodyPr>
          <a:lstStyle/>
          <a:p>
            <a:pPr marL="0" lvl="0" indent="0">
              <a:lnSpc>
                <a:spcPts val="5096"/>
              </a:lnSpc>
              <a:spcBef>
                <a:spcPct val="0"/>
              </a:spcBef>
            </a:pPr>
            <a:r>
              <a:rPr lang="en-US" sz="3747" spc="82">
                <a:solidFill>
                  <a:srgbClr val="292F33"/>
                </a:solidFill>
                <a:latin typeface="League Spartan"/>
              </a:rPr>
              <a:t>MESES CON MAYORES VENTAS POR CIUDAD</a:t>
            </a:r>
          </a:p>
        </p:txBody>
      </p:sp>
      <p:sp>
        <p:nvSpPr>
          <p:cNvPr id="8" name="TextBox 8"/>
          <p:cNvSpPr txBox="1"/>
          <p:nvPr/>
        </p:nvSpPr>
        <p:spPr>
          <a:xfrm rot="-5400000">
            <a:off x="-1629139" y="4799916"/>
            <a:ext cx="5258528" cy="687167"/>
          </a:xfrm>
          <a:prstGeom prst="rect">
            <a:avLst/>
          </a:prstGeom>
        </p:spPr>
        <p:txBody>
          <a:bodyPr lIns="0" tIns="0" rIns="0" bIns="0" rtlCol="0" anchor="t">
            <a:spAutoFit/>
          </a:bodyPr>
          <a:lstStyle/>
          <a:p>
            <a:pPr marL="0" lvl="0" indent="0">
              <a:lnSpc>
                <a:spcPts val="5645"/>
              </a:lnSpc>
              <a:spcBef>
                <a:spcPct val="0"/>
              </a:spcBef>
            </a:pPr>
            <a:r>
              <a:rPr lang="en-US" sz="4151" spc="91">
                <a:solidFill>
                  <a:srgbClr val="292F33"/>
                </a:solidFill>
                <a:latin typeface="Open Sans"/>
              </a:rPr>
              <a:t>GUADALAJARA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614265" y="6959243"/>
            <a:ext cx="8858435" cy="5202317"/>
          </a:xfrm>
          <a:custGeom>
            <a:avLst/>
            <a:gdLst/>
            <a:ahLst/>
            <a:cxnLst/>
            <a:rect l="l" t="t" r="r" b="b"/>
            <a:pathLst>
              <a:path w="8858435" h="5202317">
                <a:moveTo>
                  <a:pt x="8858435" y="0"/>
                </a:moveTo>
                <a:lnTo>
                  <a:pt x="0" y="0"/>
                </a:lnTo>
                <a:lnTo>
                  <a:pt x="0" y="5202318"/>
                </a:lnTo>
                <a:lnTo>
                  <a:pt x="8858435" y="5202318"/>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50556" y="92583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644277" y="1535862"/>
            <a:ext cx="10999446" cy="7722438"/>
          </a:xfrm>
          <a:custGeom>
            <a:avLst/>
            <a:gdLst/>
            <a:ahLst/>
            <a:cxnLst/>
            <a:rect l="l" t="t" r="r" b="b"/>
            <a:pathLst>
              <a:path w="10999446" h="7722438">
                <a:moveTo>
                  <a:pt x="0" y="0"/>
                </a:moveTo>
                <a:lnTo>
                  <a:pt x="10999446" y="0"/>
                </a:lnTo>
                <a:lnTo>
                  <a:pt x="10999446" y="7722438"/>
                </a:lnTo>
                <a:lnTo>
                  <a:pt x="0" y="7722438"/>
                </a:lnTo>
                <a:lnTo>
                  <a:pt x="0" y="0"/>
                </a:lnTo>
                <a:close/>
              </a:path>
            </a:pathLst>
          </a:custGeom>
          <a:blipFill>
            <a:blip r:embed="rId6"/>
            <a:stretch>
              <a:fillRect t="-4687"/>
            </a:stretch>
          </a:blipFill>
        </p:spPr>
      </p:sp>
      <p:sp>
        <p:nvSpPr>
          <p:cNvPr id="7" name="TextBox 7"/>
          <p:cNvSpPr txBox="1"/>
          <p:nvPr/>
        </p:nvSpPr>
        <p:spPr>
          <a:xfrm>
            <a:off x="4704551" y="419049"/>
            <a:ext cx="12131033" cy="609651"/>
          </a:xfrm>
          <a:prstGeom prst="rect">
            <a:avLst/>
          </a:prstGeom>
        </p:spPr>
        <p:txBody>
          <a:bodyPr lIns="0" tIns="0" rIns="0" bIns="0" rtlCol="0" anchor="t">
            <a:spAutoFit/>
          </a:bodyPr>
          <a:lstStyle/>
          <a:p>
            <a:pPr marL="0" lvl="0" indent="0">
              <a:lnSpc>
                <a:spcPts val="5096"/>
              </a:lnSpc>
              <a:spcBef>
                <a:spcPct val="0"/>
              </a:spcBef>
            </a:pPr>
            <a:r>
              <a:rPr lang="en-US" sz="3747" spc="82">
                <a:solidFill>
                  <a:srgbClr val="292F33"/>
                </a:solidFill>
                <a:latin typeface="League Spartan"/>
              </a:rPr>
              <a:t>MESES CON MAYORES VENTAS POR CIUDAD</a:t>
            </a:r>
          </a:p>
        </p:txBody>
      </p:sp>
      <p:sp>
        <p:nvSpPr>
          <p:cNvPr id="8" name="TextBox 8"/>
          <p:cNvSpPr txBox="1"/>
          <p:nvPr/>
        </p:nvSpPr>
        <p:spPr>
          <a:xfrm rot="-5400000">
            <a:off x="-1629139" y="4799916"/>
            <a:ext cx="5258528" cy="687167"/>
          </a:xfrm>
          <a:prstGeom prst="rect">
            <a:avLst/>
          </a:prstGeom>
        </p:spPr>
        <p:txBody>
          <a:bodyPr lIns="0" tIns="0" rIns="0" bIns="0" rtlCol="0" anchor="t">
            <a:spAutoFit/>
          </a:bodyPr>
          <a:lstStyle/>
          <a:p>
            <a:pPr marL="0" lvl="0" indent="0">
              <a:lnSpc>
                <a:spcPts val="5645"/>
              </a:lnSpc>
              <a:spcBef>
                <a:spcPct val="0"/>
              </a:spcBef>
            </a:pPr>
            <a:r>
              <a:rPr lang="en-US" sz="4151" spc="91">
                <a:solidFill>
                  <a:srgbClr val="292F33"/>
                </a:solidFill>
                <a:latin typeface="Open Sans"/>
              </a:rPr>
              <a:t>MONTERREY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grpSp>
        <p:nvGrpSpPr>
          <p:cNvPr id="2" name="Group 2"/>
          <p:cNvGrpSpPr/>
          <p:nvPr/>
        </p:nvGrpSpPr>
        <p:grpSpPr>
          <a:xfrm>
            <a:off x="5912767" y="2838730"/>
            <a:ext cx="6451126" cy="6419570"/>
            <a:chOff x="0" y="0"/>
            <a:chExt cx="8567990" cy="8526079"/>
          </a:xfrm>
        </p:grpSpPr>
        <p:sp>
          <p:nvSpPr>
            <p:cNvPr id="3" name="Freeform 3"/>
            <p:cNvSpPr/>
            <p:nvPr/>
          </p:nvSpPr>
          <p:spPr>
            <a:xfrm>
              <a:off x="-7620" y="-1270"/>
              <a:ext cx="8576880" cy="8527349"/>
            </a:xfrm>
            <a:custGeom>
              <a:avLst/>
              <a:gdLst/>
              <a:ahLst/>
              <a:cxnLst/>
              <a:rect l="l" t="t" r="r" b="b"/>
              <a:pathLst>
                <a:path w="8576880" h="8527349">
                  <a:moveTo>
                    <a:pt x="8565450" y="858520"/>
                  </a:moveTo>
                  <a:cubicBezTo>
                    <a:pt x="8545131" y="670560"/>
                    <a:pt x="8482900" y="492760"/>
                    <a:pt x="8349550" y="355600"/>
                  </a:cubicBezTo>
                  <a:cubicBezTo>
                    <a:pt x="8212391" y="214630"/>
                    <a:pt x="8030781" y="124460"/>
                    <a:pt x="7844091" y="69850"/>
                  </a:cubicBezTo>
                  <a:cubicBezTo>
                    <a:pt x="7699310" y="27940"/>
                    <a:pt x="7549450" y="10160"/>
                    <a:pt x="7398320" y="6350"/>
                  </a:cubicBezTo>
                  <a:cubicBezTo>
                    <a:pt x="7223060" y="1270"/>
                    <a:pt x="7049070" y="0"/>
                    <a:pt x="6251542" y="1270"/>
                  </a:cubicBezTo>
                  <a:cubicBezTo>
                    <a:pt x="4028478" y="3810"/>
                    <a:pt x="1196340" y="7620"/>
                    <a:pt x="1155700" y="7620"/>
                  </a:cubicBezTo>
                  <a:cubicBezTo>
                    <a:pt x="791210" y="12700"/>
                    <a:pt x="383540" y="105410"/>
                    <a:pt x="165100" y="425450"/>
                  </a:cubicBezTo>
                  <a:cubicBezTo>
                    <a:pt x="49530" y="596900"/>
                    <a:pt x="25400" y="814070"/>
                    <a:pt x="12700" y="1813938"/>
                  </a:cubicBezTo>
                  <a:cubicBezTo>
                    <a:pt x="0" y="6669720"/>
                    <a:pt x="10160" y="7661209"/>
                    <a:pt x="73660" y="7859329"/>
                  </a:cubicBezTo>
                  <a:cubicBezTo>
                    <a:pt x="129540" y="8033318"/>
                    <a:pt x="226060" y="8195879"/>
                    <a:pt x="370840" y="8310179"/>
                  </a:cubicBezTo>
                  <a:cubicBezTo>
                    <a:pt x="535940" y="8439718"/>
                    <a:pt x="750570" y="8476549"/>
                    <a:pt x="952500" y="8496868"/>
                  </a:cubicBezTo>
                  <a:cubicBezTo>
                    <a:pt x="1051560" y="8507029"/>
                    <a:pt x="1150620" y="8509568"/>
                    <a:pt x="1249680" y="8510839"/>
                  </a:cubicBezTo>
                  <a:cubicBezTo>
                    <a:pt x="1416050" y="8514649"/>
                    <a:pt x="1633220" y="8527349"/>
                    <a:pt x="2430273" y="8526079"/>
                  </a:cubicBezTo>
                  <a:cubicBezTo>
                    <a:pt x="6961441" y="8523539"/>
                    <a:pt x="7616760" y="8509568"/>
                    <a:pt x="7623110" y="8509568"/>
                  </a:cubicBezTo>
                  <a:cubicBezTo>
                    <a:pt x="7786941" y="8495599"/>
                    <a:pt x="7950770" y="8454959"/>
                    <a:pt x="8095550" y="8374949"/>
                  </a:cubicBezTo>
                  <a:cubicBezTo>
                    <a:pt x="8220010" y="8305099"/>
                    <a:pt x="8326691" y="8204768"/>
                    <a:pt x="8402891" y="8084118"/>
                  </a:cubicBezTo>
                  <a:cubicBezTo>
                    <a:pt x="8484170" y="7955849"/>
                    <a:pt x="8529891" y="7808529"/>
                    <a:pt x="8554020" y="7658668"/>
                  </a:cubicBezTo>
                  <a:cubicBezTo>
                    <a:pt x="8566720" y="7574849"/>
                    <a:pt x="8573070" y="7489759"/>
                    <a:pt x="8574341" y="5537698"/>
                  </a:cubicBezTo>
                  <a:cubicBezTo>
                    <a:pt x="8575610" y="3065121"/>
                    <a:pt x="8576880" y="963930"/>
                    <a:pt x="8565450" y="858520"/>
                  </a:cubicBezTo>
                  <a:close/>
                  <a:moveTo>
                    <a:pt x="8537510" y="5239797"/>
                  </a:moveTo>
                  <a:cubicBezTo>
                    <a:pt x="8534970" y="7555799"/>
                    <a:pt x="8518460" y="7718359"/>
                    <a:pt x="8466391" y="7874568"/>
                  </a:cubicBezTo>
                  <a:cubicBezTo>
                    <a:pt x="8421941" y="8007918"/>
                    <a:pt x="8350820" y="8133649"/>
                    <a:pt x="8249220" y="8232709"/>
                  </a:cubicBezTo>
                  <a:cubicBezTo>
                    <a:pt x="8143810" y="8335579"/>
                    <a:pt x="8011730" y="8406699"/>
                    <a:pt x="7870760" y="8447339"/>
                  </a:cubicBezTo>
                  <a:cubicBezTo>
                    <a:pt x="7792020" y="8470199"/>
                    <a:pt x="7710741" y="8482899"/>
                    <a:pt x="7629460" y="8490518"/>
                  </a:cubicBezTo>
                  <a:cubicBezTo>
                    <a:pt x="7308150" y="8507029"/>
                    <a:pt x="6985570" y="8510839"/>
                    <a:pt x="4268807" y="8507029"/>
                  </a:cubicBezTo>
                  <a:cubicBezTo>
                    <a:pt x="1736090" y="8503218"/>
                    <a:pt x="1433830" y="8495599"/>
                    <a:pt x="1131570" y="8489249"/>
                  </a:cubicBezTo>
                  <a:cubicBezTo>
                    <a:pt x="985520" y="8485439"/>
                    <a:pt x="836930" y="8468929"/>
                    <a:pt x="695960" y="8432099"/>
                  </a:cubicBezTo>
                  <a:cubicBezTo>
                    <a:pt x="598170" y="8407968"/>
                    <a:pt x="502920" y="8369868"/>
                    <a:pt x="421640" y="8310179"/>
                  </a:cubicBezTo>
                  <a:cubicBezTo>
                    <a:pt x="350520" y="8256839"/>
                    <a:pt x="288290" y="8192068"/>
                    <a:pt x="238760" y="8119679"/>
                  </a:cubicBezTo>
                  <a:cubicBezTo>
                    <a:pt x="132080" y="7966009"/>
                    <a:pt x="77470" y="7779318"/>
                    <a:pt x="54610" y="7595168"/>
                  </a:cubicBezTo>
                  <a:cubicBezTo>
                    <a:pt x="41910" y="7489759"/>
                    <a:pt x="40640" y="5061057"/>
                    <a:pt x="46990" y="2558691"/>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2814804" y="30480"/>
                  </a:cubicBezTo>
                  <a:cubicBezTo>
                    <a:pt x="4833587" y="24130"/>
                    <a:pt x="7367841" y="22860"/>
                    <a:pt x="7477060" y="29210"/>
                  </a:cubicBezTo>
                  <a:cubicBezTo>
                    <a:pt x="7684070" y="41910"/>
                    <a:pt x="7892350" y="92710"/>
                    <a:pt x="8076500" y="191770"/>
                  </a:cubicBezTo>
                  <a:cubicBezTo>
                    <a:pt x="8239060" y="279400"/>
                    <a:pt x="8383841" y="407670"/>
                    <a:pt x="8458770" y="580390"/>
                  </a:cubicBezTo>
                  <a:cubicBezTo>
                    <a:pt x="8537510" y="763270"/>
                    <a:pt x="8540050" y="966470"/>
                    <a:pt x="8537510" y="5239797"/>
                  </a:cubicBezTo>
                  <a:close/>
                </a:path>
              </a:pathLst>
            </a:custGeom>
            <a:solidFill>
              <a:srgbClr val="292F33"/>
            </a:solidFill>
          </p:spPr>
        </p:sp>
      </p:grpSp>
      <p:sp>
        <p:nvSpPr>
          <p:cNvPr id="4" name="Freeform 4"/>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6040082" y="6447506"/>
            <a:ext cx="6196498" cy="1908310"/>
          </a:xfrm>
          <a:prstGeom prst="rect">
            <a:avLst/>
          </a:prstGeom>
        </p:spPr>
        <p:txBody>
          <a:bodyPr lIns="0" tIns="0" rIns="0" bIns="0" rtlCol="0" anchor="t">
            <a:spAutoFit/>
          </a:bodyPr>
          <a:lstStyle/>
          <a:p>
            <a:pPr algn="ctr">
              <a:lnSpc>
                <a:spcPts val="15605"/>
              </a:lnSpc>
            </a:pPr>
            <a:r>
              <a:rPr lang="en-US" sz="11146">
                <a:solidFill>
                  <a:srgbClr val="8AB7DD"/>
                </a:solidFill>
                <a:latin typeface="League Spartan Bold"/>
              </a:rPr>
              <a:t>16.91%</a:t>
            </a:r>
          </a:p>
        </p:txBody>
      </p:sp>
      <p:sp>
        <p:nvSpPr>
          <p:cNvPr id="6" name="TextBox 6"/>
          <p:cNvSpPr txBox="1"/>
          <p:nvPr/>
        </p:nvSpPr>
        <p:spPr>
          <a:xfrm>
            <a:off x="5997520" y="3192691"/>
            <a:ext cx="6281621" cy="2429674"/>
          </a:xfrm>
          <a:prstGeom prst="rect">
            <a:avLst/>
          </a:prstGeom>
        </p:spPr>
        <p:txBody>
          <a:bodyPr lIns="0" tIns="0" rIns="0" bIns="0" rtlCol="0" anchor="t">
            <a:spAutoFit/>
          </a:bodyPr>
          <a:lstStyle/>
          <a:p>
            <a:pPr algn="ctr">
              <a:lnSpc>
                <a:spcPts val="6573"/>
              </a:lnSpc>
            </a:pPr>
            <a:r>
              <a:rPr lang="en-US" sz="4695">
                <a:solidFill>
                  <a:srgbClr val="000000"/>
                </a:solidFill>
                <a:latin typeface="Open Sans Light Italics"/>
              </a:rPr>
              <a:t>El porcentaje de ventas que corresponde a los outliers es:</a:t>
            </a:r>
          </a:p>
        </p:txBody>
      </p:sp>
      <p:sp>
        <p:nvSpPr>
          <p:cNvPr id="7" name="Freeform 7"/>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319037" y="999230"/>
            <a:ext cx="15638587" cy="1464275"/>
          </a:xfrm>
          <a:prstGeom prst="rect">
            <a:avLst/>
          </a:prstGeom>
        </p:spPr>
        <p:txBody>
          <a:bodyPr lIns="0" tIns="0" rIns="0" bIns="0" rtlCol="0" anchor="t">
            <a:spAutoFit/>
          </a:bodyPr>
          <a:lstStyle/>
          <a:p>
            <a:pPr marL="0" lvl="0" indent="0" algn="ctr">
              <a:lnSpc>
                <a:spcPts val="5909"/>
              </a:lnSpc>
              <a:spcBef>
                <a:spcPct val="0"/>
              </a:spcBef>
            </a:pPr>
            <a:r>
              <a:rPr lang="en-US" sz="4345" spc="95">
                <a:solidFill>
                  <a:srgbClr val="292F33"/>
                </a:solidFill>
                <a:latin typeface="League Spartan"/>
              </a:rPr>
              <a:t>¿A QUÉ SE DEBE EL SESGO EN LA DISTRIBUCIÓN DE LAS UNIDADES VENDIDAS? OUTLIERS</a:t>
            </a:r>
          </a:p>
        </p:txBody>
      </p:sp>
      <p:sp>
        <p:nvSpPr>
          <p:cNvPr id="12" name="Freeform 12"/>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TextBox 2"/>
          <p:cNvSpPr txBox="1"/>
          <p:nvPr/>
        </p:nvSpPr>
        <p:spPr>
          <a:xfrm>
            <a:off x="13549600" y="6905163"/>
            <a:ext cx="3139309" cy="12401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Importar las columnas seleccionadas basadas en el Store_ID.</a:t>
            </a:r>
          </a:p>
        </p:txBody>
      </p:sp>
      <p:sp>
        <p:nvSpPr>
          <p:cNvPr id="3" name="Freeform 3"/>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690581" y="262520"/>
            <a:ext cx="12935930" cy="2491951"/>
          </a:xfrm>
          <a:prstGeom prst="rect">
            <a:avLst/>
          </a:prstGeom>
        </p:spPr>
        <p:txBody>
          <a:bodyPr lIns="0" tIns="0" rIns="0" bIns="0" rtlCol="0" anchor="t">
            <a:spAutoFit/>
          </a:bodyPr>
          <a:lstStyle/>
          <a:p>
            <a:pPr marL="0" lvl="0" indent="0" algn="ctr">
              <a:lnSpc>
                <a:spcPts val="6615"/>
              </a:lnSpc>
              <a:spcBef>
                <a:spcPct val="0"/>
              </a:spcBef>
            </a:pPr>
            <a:r>
              <a:rPr lang="en-US" sz="4864" spc="107">
                <a:solidFill>
                  <a:srgbClr val="292F33"/>
                </a:solidFill>
                <a:latin typeface="League Spartan"/>
              </a:rPr>
              <a:t>¿CUÁL ES EL PRODUCTO QUE ESTA GENE</a:t>
            </a:r>
            <a:r>
              <a:rPr lang="en-US" sz="4864" u="none" spc="107">
                <a:solidFill>
                  <a:srgbClr val="292F33"/>
                </a:solidFill>
                <a:latin typeface="League Spartan"/>
              </a:rPr>
              <a:t>RANDO EL MAYOR MARGEN DE GANANCIAS?</a:t>
            </a:r>
          </a:p>
        </p:txBody>
      </p:sp>
      <p:sp>
        <p:nvSpPr>
          <p:cNvPr id="7" name="Freeform 7"/>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876253"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9" name="Freeform 9"/>
          <p:cNvSpPr/>
          <p:nvPr/>
        </p:nvSpPr>
        <p:spPr>
          <a:xfrm>
            <a:off x="2083868" y="4737741"/>
            <a:ext cx="1809923" cy="2242022"/>
          </a:xfrm>
          <a:custGeom>
            <a:avLst/>
            <a:gdLst/>
            <a:ahLst/>
            <a:cxnLst/>
            <a:rect l="l" t="t" r="r" b="b"/>
            <a:pathLst>
              <a:path w="1809923" h="2242022">
                <a:moveTo>
                  <a:pt x="0" y="0"/>
                </a:moveTo>
                <a:lnTo>
                  <a:pt x="1809923" y="0"/>
                </a:lnTo>
                <a:lnTo>
                  <a:pt x="1809923"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2351658"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1</a:t>
            </a:r>
          </a:p>
        </p:txBody>
      </p:sp>
      <p:sp>
        <p:nvSpPr>
          <p:cNvPr id="11" name="Freeform 11"/>
          <p:cNvSpPr/>
          <p:nvPr/>
        </p:nvSpPr>
        <p:spPr>
          <a:xfrm>
            <a:off x="7995244"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2" name="Freeform 12"/>
          <p:cNvSpPr/>
          <p:nvPr/>
        </p:nvSpPr>
        <p:spPr>
          <a:xfrm>
            <a:off x="6202858" y="4737741"/>
            <a:ext cx="1809923" cy="2242022"/>
          </a:xfrm>
          <a:custGeom>
            <a:avLst/>
            <a:gdLst/>
            <a:ahLst/>
            <a:cxnLst/>
            <a:rect l="l" t="t" r="r" b="b"/>
            <a:pathLst>
              <a:path w="1809923" h="2242022">
                <a:moveTo>
                  <a:pt x="0" y="0"/>
                </a:moveTo>
                <a:lnTo>
                  <a:pt x="1809924" y="0"/>
                </a:lnTo>
                <a:lnTo>
                  <a:pt x="1809924"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6483635"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2</a:t>
            </a:r>
          </a:p>
        </p:txBody>
      </p:sp>
      <p:sp>
        <p:nvSpPr>
          <p:cNvPr id="14" name="Freeform 14"/>
          <p:cNvSpPr/>
          <p:nvPr/>
        </p:nvSpPr>
        <p:spPr>
          <a:xfrm>
            <a:off x="11901764" y="5480778"/>
            <a:ext cx="2326605" cy="452390"/>
          </a:xfrm>
          <a:custGeom>
            <a:avLst/>
            <a:gdLst/>
            <a:ahLst/>
            <a:cxnLst/>
            <a:rect l="l" t="t" r="r" b="b"/>
            <a:pathLst>
              <a:path w="2326605" h="452390">
                <a:moveTo>
                  <a:pt x="0" y="0"/>
                </a:moveTo>
                <a:lnTo>
                  <a:pt x="2326605" y="0"/>
                </a:lnTo>
                <a:lnTo>
                  <a:pt x="2326605" y="452389"/>
                </a:lnTo>
                <a:lnTo>
                  <a:pt x="0" y="452389"/>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5" name="Freeform 15"/>
          <p:cNvSpPr/>
          <p:nvPr/>
        </p:nvSpPr>
        <p:spPr>
          <a:xfrm>
            <a:off x="10109379" y="4701241"/>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10390155" y="49884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3</a:t>
            </a:r>
          </a:p>
        </p:txBody>
      </p:sp>
      <p:sp>
        <p:nvSpPr>
          <p:cNvPr id="17" name="Freeform 17"/>
          <p:cNvSpPr/>
          <p:nvPr/>
        </p:nvSpPr>
        <p:spPr>
          <a:xfrm>
            <a:off x="14224352" y="4701241"/>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4495069" y="49884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4</a:t>
            </a:r>
          </a:p>
        </p:txBody>
      </p:sp>
      <p:sp>
        <p:nvSpPr>
          <p:cNvPr id="19" name="TextBox 19"/>
          <p:cNvSpPr txBox="1"/>
          <p:nvPr/>
        </p:nvSpPr>
        <p:spPr>
          <a:xfrm>
            <a:off x="9444686" y="3735647"/>
            <a:ext cx="3139309" cy="8210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Seleccionar las columnas deseadas.</a:t>
            </a:r>
          </a:p>
        </p:txBody>
      </p:sp>
      <p:sp>
        <p:nvSpPr>
          <p:cNvPr id="20" name="TextBox 20"/>
          <p:cNvSpPr txBox="1"/>
          <p:nvPr/>
        </p:nvSpPr>
        <p:spPr>
          <a:xfrm>
            <a:off x="5538165" y="6905163"/>
            <a:ext cx="3139309" cy="20783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Importamos la información complementaria de las tiendas contenida en la tabla de "Products".</a:t>
            </a:r>
          </a:p>
        </p:txBody>
      </p:sp>
      <p:sp>
        <p:nvSpPr>
          <p:cNvPr id="21" name="TextBox 21"/>
          <p:cNvSpPr txBox="1"/>
          <p:nvPr/>
        </p:nvSpPr>
        <p:spPr>
          <a:xfrm>
            <a:off x="1406189" y="3316547"/>
            <a:ext cx="3139309" cy="12401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Obtener información sobre la categoría del producto.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20485" y="7535821"/>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1058936" y="-1820642"/>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00458" y="909395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3040343" y="-2671241"/>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graphicFrame>
        <p:nvGraphicFramePr>
          <p:cNvPr id="6" name="Table 6"/>
          <p:cNvGraphicFramePr>
            <a:graphicFrameLocks noGrp="1"/>
          </p:cNvGraphicFramePr>
          <p:nvPr/>
        </p:nvGraphicFramePr>
        <p:xfrm>
          <a:off x="351746" y="2401846"/>
          <a:ext cx="17584509" cy="5067300"/>
        </p:xfrm>
        <a:graphic>
          <a:graphicData uri="http://schemas.openxmlformats.org/drawingml/2006/table">
            <a:tbl>
              <a:tblPr/>
              <a:tblGrid>
                <a:gridCol w="1267007">
                  <a:extLst>
                    <a:ext uri="{9D8B030D-6E8A-4147-A177-3AD203B41FA5}">
                      <a16:colId xmlns:a16="http://schemas.microsoft.com/office/drawing/2014/main" val="20000"/>
                    </a:ext>
                  </a:extLst>
                </a:gridCol>
                <a:gridCol w="2365411">
                  <a:extLst>
                    <a:ext uri="{9D8B030D-6E8A-4147-A177-3AD203B41FA5}">
                      <a16:colId xmlns:a16="http://schemas.microsoft.com/office/drawing/2014/main" val="20001"/>
                    </a:ext>
                  </a:extLst>
                </a:gridCol>
                <a:gridCol w="1314398">
                  <a:extLst>
                    <a:ext uri="{9D8B030D-6E8A-4147-A177-3AD203B41FA5}">
                      <a16:colId xmlns:a16="http://schemas.microsoft.com/office/drawing/2014/main" val="20002"/>
                    </a:ext>
                  </a:extLst>
                </a:gridCol>
                <a:gridCol w="1983683">
                  <a:extLst>
                    <a:ext uri="{9D8B030D-6E8A-4147-A177-3AD203B41FA5}">
                      <a16:colId xmlns:a16="http://schemas.microsoft.com/office/drawing/2014/main" val="20003"/>
                    </a:ext>
                  </a:extLst>
                </a:gridCol>
                <a:gridCol w="1063829">
                  <a:extLst>
                    <a:ext uri="{9D8B030D-6E8A-4147-A177-3AD203B41FA5}">
                      <a16:colId xmlns:a16="http://schemas.microsoft.com/office/drawing/2014/main" val="20004"/>
                    </a:ext>
                  </a:extLst>
                </a:gridCol>
                <a:gridCol w="2522512">
                  <a:extLst>
                    <a:ext uri="{9D8B030D-6E8A-4147-A177-3AD203B41FA5}">
                      <a16:colId xmlns:a16="http://schemas.microsoft.com/office/drawing/2014/main" val="20005"/>
                    </a:ext>
                  </a:extLst>
                </a:gridCol>
                <a:gridCol w="2365411">
                  <a:extLst>
                    <a:ext uri="{9D8B030D-6E8A-4147-A177-3AD203B41FA5}">
                      <a16:colId xmlns:a16="http://schemas.microsoft.com/office/drawing/2014/main" val="20006"/>
                    </a:ext>
                  </a:extLst>
                </a:gridCol>
                <a:gridCol w="2354813">
                  <a:extLst>
                    <a:ext uri="{9D8B030D-6E8A-4147-A177-3AD203B41FA5}">
                      <a16:colId xmlns:a16="http://schemas.microsoft.com/office/drawing/2014/main" val="20007"/>
                    </a:ext>
                  </a:extLst>
                </a:gridCol>
                <a:gridCol w="2347445">
                  <a:extLst>
                    <a:ext uri="{9D8B030D-6E8A-4147-A177-3AD203B41FA5}">
                      <a16:colId xmlns:a16="http://schemas.microsoft.com/office/drawing/2014/main" val="20008"/>
                    </a:ext>
                  </a:extLst>
                </a:gridCol>
              </a:tblGrid>
              <a:tr h="844550">
                <a:tc>
                  <a:txBody>
                    <a:bodyPr/>
                    <a:lstStyle/>
                    <a:p>
                      <a:pPr algn="ctr">
                        <a:lnSpc>
                          <a:spcPts val="2100"/>
                        </a:lnSpc>
                        <a:defRPr/>
                      </a:pPr>
                      <a:r>
                        <a:rPr lang="en-US" sz="1500">
                          <a:solidFill>
                            <a:srgbClr val="000000"/>
                          </a:solidFill>
                          <a:latin typeface="Open Sans Bold"/>
                        </a:rPr>
                        <a:t>Sale_ID</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Date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Store_ID</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Product_ID</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Units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Store_City</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Profit_per_unit</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Operation_profit</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Product_Category</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8AB7DD"/>
                    </a:solidFill>
                  </a:tcPr>
                </a:tc>
                <a:extLst>
                  <a:ext uri="{0D108BD9-81ED-4DB2-BD59-A6C34878D82A}">
                    <a16:rowId xmlns:a16="http://schemas.microsoft.com/office/drawing/2014/main" val="10000"/>
                  </a:ext>
                </a:extLst>
              </a:tr>
              <a:tr h="844550">
                <a:tc>
                  <a:txBody>
                    <a:bodyPr/>
                    <a:lstStyle/>
                    <a:p>
                      <a:pPr algn="ctr">
                        <a:lnSpc>
                          <a:spcPts val="2100"/>
                        </a:lnSpc>
                        <a:defRPr/>
                      </a:pPr>
                      <a:r>
                        <a:rPr lang="en-US" sz="1500">
                          <a:solidFill>
                            <a:srgbClr val="000000"/>
                          </a:solidFill>
                          <a:latin typeface="Open Sans"/>
                        </a:rPr>
                        <a:t>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2017-01-01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24</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4</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Aguascalientes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3.0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3.0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Games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extLst>
                  <a:ext uri="{0D108BD9-81ED-4DB2-BD59-A6C34878D82A}">
                    <a16:rowId xmlns:a16="http://schemas.microsoft.com/office/drawing/2014/main" val="10001"/>
                  </a:ext>
                </a:extLst>
              </a:tr>
              <a:tr h="844550">
                <a:tc>
                  <a:txBody>
                    <a:bodyPr/>
                    <a:lstStyle/>
                    <a:p>
                      <a:pPr algn="ctr">
                        <a:lnSpc>
                          <a:spcPts val="2100"/>
                        </a:lnSpc>
                        <a:defRPr/>
                      </a:pPr>
                      <a:r>
                        <a:rPr lang="en-US" sz="1500">
                          <a:solidFill>
                            <a:srgbClr val="000000"/>
                          </a:solidFill>
                          <a:latin typeface="Open Sans"/>
                        </a:rPr>
                        <a:t>2</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2017-01-01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28</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Puebla</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6.0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	6.0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Toys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extLst>
                  <a:ext uri="{0D108BD9-81ED-4DB2-BD59-A6C34878D82A}">
                    <a16:rowId xmlns:a16="http://schemas.microsoft.com/office/drawing/2014/main" val="10002"/>
                  </a:ext>
                </a:extLst>
              </a:tr>
              <a:tr h="844550">
                <a:tc>
                  <a:txBody>
                    <a:bodyPr/>
                    <a:lstStyle/>
                    <a:p>
                      <a:pPr algn="ctr">
                        <a:lnSpc>
                          <a:spcPts val="2100"/>
                        </a:lnSpc>
                        <a:defRPr/>
                      </a:pPr>
                      <a:r>
                        <a:rPr lang="en-US" sz="1500">
                          <a:solidFill>
                            <a:srgbClr val="000000"/>
                          </a:solidFill>
                          <a:latin typeface="Open Sans"/>
                        </a:rPr>
                        <a:t>3</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2017-01-01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6</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8</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Mexicalli</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3.0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3.0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Games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extLst>
                  <a:ext uri="{0D108BD9-81ED-4DB2-BD59-A6C34878D82A}">
                    <a16:rowId xmlns:a16="http://schemas.microsoft.com/office/drawing/2014/main" val="10003"/>
                  </a:ext>
                </a:extLst>
              </a:tr>
              <a:tr h="844550">
                <a:tc>
                  <a:txBody>
                    <a:bodyPr/>
                    <a:lstStyle/>
                    <a:p>
                      <a:pPr algn="ctr">
                        <a:lnSpc>
                          <a:spcPts val="2100"/>
                        </a:lnSpc>
                        <a:defRPr/>
                      </a:pPr>
                      <a:r>
                        <a:rPr lang="en-US" sz="1500">
                          <a:solidFill>
                            <a:srgbClr val="000000"/>
                          </a:solidFill>
                          <a:latin typeface="Open Sans"/>
                        </a:rPr>
                        <a:t>4</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2017-01-01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48</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7</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Saltillo</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4.0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4.0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Sports &amp; Outdoors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extLst>
                  <a:ext uri="{0D108BD9-81ED-4DB2-BD59-A6C34878D82A}">
                    <a16:rowId xmlns:a16="http://schemas.microsoft.com/office/drawing/2014/main" val="10004"/>
                  </a:ext>
                </a:extLst>
              </a:tr>
              <a:tr h="844550">
                <a:tc>
                  <a:txBody>
                    <a:bodyPr/>
                    <a:lstStyle/>
                    <a:p>
                      <a:pPr algn="ctr">
                        <a:lnSpc>
                          <a:spcPts val="2100"/>
                        </a:lnSpc>
                        <a:defRPr/>
                      </a:pPr>
                      <a:r>
                        <a:rPr lang="en-US" sz="1500">
                          <a:solidFill>
                            <a:srgbClr val="000000"/>
                          </a:solidFill>
                          <a:latin typeface="Open Sans"/>
                        </a:rPr>
                        <a:t>5</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2017-01-01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44</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18</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Puebla</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5.0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5.0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Toys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C6E0F9"/>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294596" y="8359151"/>
            <a:ext cx="14605863" cy="1284583"/>
          </a:xfrm>
          <a:prstGeom prst="rect">
            <a:avLst/>
          </a:prstGeom>
        </p:spPr>
        <p:txBody>
          <a:bodyPr lIns="0" tIns="0" rIns="0" bIns="0" rtlCol="0" anchor="t">
            <a:spAutoFit/>
          </a:bodyPr>
          <a:lstStyle/>
          <a:p>
            <a:pPr marL="0" lvl="0" indent="0" algn="ctr">
              <a:lnSpc>
                <a:spcPts val="5186"/>
              </a:lnSpc>
              <a:spcBef>
                <a:spcPct val="0"/>
              </a:spcBef>
            </a:pPr>
            <a:r>
              <a:rPr lang="en-US" sz="3813" spc="83">
                <a:solidFill>
                  <a:srgbClr val="292F33"/>
                </a:solidFill>
                <a:latin typeface="League Spartan"/>
              </a:rPr>
              <a:t>GANANCIAS GENERADAS POR UNIDAD VENDIDA DE PRODUCTO Y SU CATEGORÍA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sp>
        <p:nvSpPr>
          <p:cNvPr id="2" name="Freeform 2"/>
          <p:cNvSpPr/>
          <p:nvPr/>
        </p:nvSpPr>
        <p:spPr>
          <a:xfrm rot="-5835842">
            <a:off x="4720823" y="248636"/>
            <a:ext cx="8846353" cy="9789727"/>
          </a:xfrm>
          <a:custGeom>
            <a:avLst/>
            <a:gdLst/>
            <a:ahLst/>
            <a:cxnLst/>
            <a:rect l="l" t="t" r="r" b="b"/>
            <a:pathLst>
              <a:path w="8846353" h="9789727">
                <a:moveTo>
                  <a:pt x="0" y="0"/>
                </a:moveTo>
                <a:lnTo>
                  <a:pt x="8846354" y="0"/>
                </a:lnTo>
                <a:lnTo>
                  <a:pt x="8846354" y="9789728"/>
                </a:lnTo>
                <a:lnTo>
                  <a:pt x="0" y="9789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921005" y="817730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729146" y="3300096"/>
            <a:ext cx="9436561" cy="1843404"/>
          </a:xfrm>
          <a:prstGeom prst="rect">
            <a:avLst/>
          </a:prstGeom>
        </p:spPr>
        <p:txBody>
          <a:bodyPr lIns="0" tIns="0" rIns="0" bIns="0" rtlCol="0" anchor="t">
            <a:spAutoFit/>
          </a:bodyPr>
          <a:lstStyle/>
          <a:p>
            <a:pPr marL="0" lvl="0" indent="0" algn="ctr">
              <a:lnSpc>
                <a:spcPts val="14960"/>
              </a:lnSpc>
              <a:spcBef>
                <a:spcPct val="0"/>
              </a:spcBef>
            </a:pPr>
            <a:r>
              <a:rPr lang="en-US" sz="11000" spc="242">
                <a:solidFill>
                  <a:srgbClr val="292F33"/>
                </a:solidFill>
                <a:latin typeface="League Spartan"/>
              </a:rPr>
              <a:t>EJEMPLO 1</a:t>
            </a:r>
          </a:p>
        </p:txBody>
      </p:sp>
      <p:sp>
        <p:nvSpPr>
          <p:cNvPr id="5" name="TextBox 5"/>
          <p:cNvSpPr txBox="1"/>
          <p:nvPr/>
        </p:nvSpPr>
        <p:spPr>
          <a:xfrm>
            <a:off x="4534884" y="5961813"/>
            <a:ext cx="9436561" cy="745294"/>
          </a:xfrm>
          <a:prstGeom prst="rect">
            <a:avLst/>
          </a:prstGeom>
        </p:spPr>
        <p:txBody>
          <a:bodyPr lIns="0" tIns="0" rIns="0" bIns="0" rtlCol="0" anchor="t">
            <a:spAutoFit/>
          </a:bodyPr>
          <a:lstStyle/>
          <a:p>
            <a:pPr marL="0" lvl="0" indent="0" algn="ctr">
              <a:lnSpc>
                <a:spcPts val="6092"/>
              </a:lnSpc>
              <a:spcBef>
                <a:spcPct val="0"/>
              </a:spcBef>
            </a:pPr>
            <a:r>
              <a:rPr lang="en-US" sz="4479" spc="98">
                <a:solidFill>
                  <a:srgbClr val="292F33"/>
                </a:solidFill>
                <a:latin typeface="League Spartan"/>
              </a:rPr>
              <a:t>CIUDADES</a:t>
            </a:r>
          </a:p>
        </p:txBody>
      </p:sp>
      <p:sp>
        <p:nvSpPr>
          <p:cNvPr id="6" name="Freeform 6"/>
          <p:cNvSpPr/>
          <p:nvPr/>
        </p:nvSpPr>
        <p:spPr>
          <a:xfrm rot="3482184">
            <a:off x="1173785" y="-426546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89393">
            <a:off x="12431377" y="3800041"/>
            <a:ext cx="10586321" cy="9720168"/>
          </a:xfrm>
          <a:custGeom>
            <a:avLst/>
            <a:gdLst/>
            <a:ahLst/>
            <a:cxnLst/>
            <a:rect l="l" t="t" r="r" b="b"/>
            <a:pathLst>
              <a:path w="10586321" h="9720168">
                <a:moveTo>
                  <a:pt x="0" y="0"/>
                </a:moveTo>
                <a:lnTo>
                  <a:pt x="10586321" y="0"/>
                </a:lnTo>
                <a:lnTo>
                  <a:pt x="10586321" y="9720167"/>
                </a:lnTo>
                <a:lnTo>
                  <a:pt x="0" y="9720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D2CC"/>
        </a:solidFill>
        <a:effectLst/>
      </p:bgPr>
    </p:bg>
    <p:spTree>
      <p:nvGrpSpPr>
        <p:cNvPr id="1" name=""/>
        <p:cNvGrpSpPr/>
        <p:nvPr/>
      </p:nvGrpSpPr>
      <p:grpSpPr>
        <a:xfrm>
          <a:off x="0" y="0"/>
          <a:ext cx="0" cy="0"/>
          <a:chOff x="0" y="0"/>
          <a:chExt cx="0" cy="0"/>
        </a:xfrm>
      </p:grpSpPr>
      <p:sp>
        <p:nvSpPr>
          <p:cNvPr id="2" name="Freeform 2"/>
          <p:cNvSpPr/>
          <p:nvPr/>
        </p:nvSpPr>
        <p:spPr>
          <a:xfrm rot="-5835842">
            <a:off x="4760435" y="756787"/>
            <a:ext cx="8846353" cy="9789727"/>
          </a:xfrm>
          <a:custGeom>
            <a:avLst/>
            <a:gdLst/>
            <a:ahLst/>
            <a:cxnLst/>
            <a:rect l="l" t="t" r="r" b="b"/>
            <a:pathLst>
              <a:path w="8846353" h="9789727">
                <a:moveTo>
                  <a:pt x="0" y="0"/>
                </a:moveTo>
                <a:lnTo>
                  <a:pt x="8846353" y="0"/>
                </a:lnTo>
                <a:lnTo>
                  <a:pt x="8846353" y="9789727"/>
                </a:lnTo>
                <a:lnTo>
                  <a:pt x="0" y="97897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912315" y="757214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689535" y="3137050"/>
            <a:ext cx="9436561" cy="2514600"/>
          </a:xfrm>
          <a:prstGeom prst="rect">
            <a:avLst/>
          </a:prstGeom>
        </p:spPr>
        <p:txBody>
          <a:bodyPr lIns="0" tIns="0" rIns="0" bIns="0" rtlCol="0" anchor="t">
            <a:spAutoFit/>
          </a:bodyPr>
          <a:lstStyle/>
          <a:p>
            <a:pPr marL="0" lvl="0" indent="0" algn="ctr">
              <a:lnSpc>
                <a:spcPts val="20400"/>
              </a:lnSpc>
              <a:spcBef>
                <a:spcPct val="0"/>
              </a:spcBef>
            </a:pPr>
            <a:r>
              <a:rPr lang="en-US" sz="15000" spc="330">
                <a:solidFill>
                  <a:srgbClr val="292F33"/>
                </a:solidFill>
                <a:latin typeface="League Spartan"/>
              </a:rPr>
              <a:t>CASO 1</a:t>
            </a:r>
          </a:p>
        </p:txBody>
      </p:sp>
      <p:sp>
        <p:nvSpPr>
          <p:cNvPr id="5" name="TextBox 5"/>
          <p:cNvSpPr txBox="1"/>
          <p:nvPr/>
        </p:nvSpPr>
        <p:spPr>
          <a:xfrm>
            <a:off x="4574496" y="6469963"/>
            <a:ext cx="9436561" cy="745294"/>
          </a:xfrm>
          <a:prstGeom prst="rect">
            <a:avLst/>
          </a:prstGeom>
        </p:spPr>
        <p:txBody>
          <a:bodyPr lIns="0" tIns="0" rIns="0" bIns="0" rtlCol="0" anchor="t">
            <a:spAutoFit/>
          </a:bodyPr>
          <a:lstStyle/>
          <a:p>
            <a:pPr marL="0" lvl="0" indent="0" algn="ctr">
              <a:lnSpc>
                <a:spcPts val="6092"/>
              </a:lnSpc>
              <a:spcBef>
                <a:spcPct val="0"/>
              </a:spcBef>
            </a:pPr>
            <a:r>
              <a:rPr lang="en-US" sz="4479" spc="98">
                <a:solidFill>
                  <a:srgbClr val="292F33"/>
                </a:solidFill>
                <a:latin typeface="League Spartan"/>
              </a:rPr>
              <a:t>OAXACA</a:t>
            </a:r>
          </a:p>
        </p:txBody>
      </p:sp>
      <p:sp>
        <p:nvSpPr>
          <p:cNvPr id="6" name="Freeform 6"/>
          <p:cNvSpPr/>
          <p:nvPr/>
        </p:nvSpPr>
        <p:spPr>
          <a:xfrm rot="3482184">
            <a:off x="1173785" y="-426546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89393">
            <a:off x="14096021" y="1164683"/>
            <a:ext cx="10586321" cy="9720168"/>
          </a:xfrm>
          <a:custGeom>
            <a:avLst/>
            <a:gdLst/>
            <a:ahLst/>
            <a:cxnLst/>
            <a:rect l="l" t="t" r="r" b="b"/>
            <a:pathLst>
              <a:path w="10586321" h="9720168">
                <a:moveTo>
                  <a:pt x="0" y="0"/>
                </a:moveTo>
                <a:lnTo>
                  <a:pt x="10586321" y="0"/>
                </a:lnTo>
                <a:lnTo>
                  <a:pt x="10586321" y="9720167"/>
                </a:lnTo>
                <a:lnTo>
                  <a:pt x="0" y="9720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flipH="1">
            <a:off x="10097666" y="6254241"/>
            <a:ext cx="12080352" cy="7094461"/>
          </a:xfrm>
          <a:custGeom>
            <a:avLst/>
            <a:gdLst/>
            <a:ahLst/>
            <a:cxnLst/>
            <a:rect l="l" t="t" r="r" b="b"/>
            <a:pathLst>
              <a:path w="12080352" h="7094461">
                <a:moveTo>
                  <a:pt x="12080352" y="0"/>
                </a:moveTo>
                <a:lnTo>
                  <a:pt x="0" y="0"/>
                </a:lnTo>
                <a:lnTo>
                  <a:pt x="0" y="7094461"/>
                </a:lnTo>
                <a:lnTo>
                  <a:pt x="12080352" y="7094461"/>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818546" y="-3656601"/>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02315" y="-570501"/>
            <a:ext cx="1077329" cy="4114800"/>
          </a:xfrm>
          <a:custGeom>
            <a:avLst/>
            <a:gdLst/>
            <a:ahLst/>
            <a:cxnLst/>
            <a:rect l="l" t="t" r="r" b="b"/>
            <a:pathLst>
              <a:path w="1077329" h="4114800">
                <a:moveTo>
                  <a:pt x="0" y="0"/>
                </a:moveTo>
                <a:lnTo>
                  <a:pt x="1077330" y="0"/>
                </a:lnTo>
                <a:lnTo>
                  <a:pt x="107733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463399" y="2448924"/>
            <a:ext cx="9716246" cy="690685"/>
          </a:xfrm>
          <a:prstGeom prst="rect">
            <a:avLst/>
          </a:prstGeom>
        </p:spPr>
        <p:txBody>
          <a:bodyPr lIns="0" tIns="0" rIns="0" bIns="0" rtlCol="0" anchor="t">
            <a:spAutoFit/>
          </a:bodyPr>
          <a:lstStyle/>
          <a:p>
            <a:pPr marL="0" lvl="0" indent="0">
              <a:lnSpc>
                <a:spcPts val="5591"/>
              </a:lnSpc>
              <a:spcBef>
                <a:spcPct val="0"/>
              </a:spcBef>
            </a:pPr>
            <a:r>
              <a:rPr lang="en-US" sz="4111" spc="90">
                <a:solidFill>
                  <a:srgbClr val="292F33"/>
                </a:solidFill>
                <a:latin typeface="League Spartan"/>
              </a:rPr>
              <a:t>HIPÓTESIS 1: NÚMERO DE TIENDAS</a:t>
            </a:r>
          </a:p>
        </p:txBody>
      </p:sp>
      <p:sp>
        <p:nvSpPr>
          <p:cNvPr id="6" name="TextBox 6"/>
          <p:cNvSpPr txBox="1"/>
          <p:nvPr/>
        </p:nvSpPr>
        <p:spPr>
          <a:xfrm>
            <a:off x="56226" y="392173"/>
            <a:ext cx="6599345" cy="422403"/>
          </a:xfrm>
          <a:prstGeom prst="rect">
            <a:avLst/>
          </a:prstGeom>
        </p:spPr>
        <p:txBody>
          <a:bodyPr lIns="0" tIns="0" rIns="0" bIns="0" rtlCol="0" anchor="t">
            <a:spAutoFit/>
          </a:bodyPr>
          <a:lstStyle/>
          <a:p>
            <a:pPr algn="ctr">
              <a:lnSpc>
                <a:spcPts val="3492"/>
              </a:lnSpc>
              <a:spcBef>
                <a:spcPct val="0"/>
              </a:spcBef>
            </a:pPr>
            <a:r>
              <a:rPr lang="en-US" sz="2494">
                <a:solidFill>
                  <a:srgbClr val="293237"/>
                </a:solidFill>
                <a:latin typeface="Open Sans Light Bold"/>
              </a:rPr>
              <a:t>Número de tiendas en cada estado:</a:t>
            </a:r>
          </a:p>
        </p:txBody>
      </p:sp>
      <p:sp>
        <p:nvSpPr>
          <p:cNvPr id="7" name="TextBox 7"/>
          <p:cNvSpPr txBox="1"/>
          <p:nvPr/>
        </p:nvSpPr>
        <p:spPr>
          <a:xfrm>
            <a:off x="1028700" y="1000125"/>
            <a:ext cx="3758224" cy="8823247"/>
          </a:xfrm>
          <a:prstGeom prst="rect">
            <a:avLst/>
          </a:prstGeom>
        </p:spPr>
        <p:txBody>
          <a:bodyPr lIns="0" tIns="0" rIns="0" bIns="0" rtlCol="0" anchor="t">
            <a:spAutoFit/>
          </a:bodyPr>
          <a:lstStyle/>
          <a:p>
            <a:pPr marL="378487" lvl="1" indent="-189243">
              <a:lnSpc>
                <a:spcPts val="2454"/>
              </a:lnSpc>
              <a:buFont typeface="Arial"/>
              <a:buChar char="•"/>
            </a:pPr>
            <a:r>
              <a:rPr lang="en-US" sz="1753">
                <a:solidFill>
                  <a:srgbClr val="293237"/>
                </a:solidFill>
                <a:latin typeface="Open Sans Light Bold"/>
              </a:rPr>
              <a:t>Guadalajara</a:t>
            </a:r>
          </a:p>
          <a:p>
            <a:pPr marL="378487" lvl="1" indent="-189243">
              <a:lnSpc>
                <a:spcPts val="2454"/>
              </a:lnSpc>
              <a:buFont typeface="Arial"/>
              <a:buChar char="•"/>
            </a:pPr>
            <a:r>
              <a:rPr lang="en-US" sz="1753">
                <a:solidFill>
                  <a:srgbClr val="293237"/>
                </a:solidFill>
                <a:latin typeface="Open Sans Light Bold"/>
              </a:rPr>
              <a:t>Monterrey</a:t>
            </a:r>
          </a:p>
          <a:p>
            <a:pPr marL="378487" lvl="1" indent="-189243">
              <a:lnSpc>
                <a:spcPts val="2454"/>
              </a:lnSpc>
              <a:buFont typeface="Arial"/>
              <a:buChar char="•"/>
            </a:pPr>
            <a:r>
              <a:rPr lang="en-US" sz="1753">
                <a:solidFill>
                  <a:srgbClr val="293237"/>
                </a:solidFill>
                <a:latin typeface="Open Sans Light Bold"/>
              </a:rPr>
              <a:t>Cuidad de Mexico</a:t>
            </a:r>
          </a:p>
          <a:p>
            <a:pPr marL="378487" lvl="1" indent="-189243">
              <a:lnSpc>
                <a:spcPts val="2454"/>
              </a:lnSpc>
              <a:buFont typeface="Arial"/>
              <a:buChar char="•"/>
            </a:pPr>
            <a:r>
              <a:rPr lang="en-US" sz="1753">
                <a:solidFill>
                  <a:srgbClr val="293237"/>
                </a:solidFill>
                <a:latin typeface="Open Sans Light Bold"/>
              </a:rPr>
              <a:t>Guanajuato</a:t>
            </a:r>
          </a:p>
          <a:p>
            <a:pPr marL="378487" lvl="1" indent="-189243">
              <a:lnSpc>
                <a:spcPts val="2454"/>
              </a:lnSpc>
              <a:buFont typeface="Arial"/>
              <a:buChar char="•"/>
            </a:pPr>
            <a:r>
              <a:rPr lang="en-US" sz="1753">
                <a:solidFill>
                  <a:srgbClr val="293237"/>
                </a:solidFill>
                <a:latin typeface="Open Sans Light Bold"/>
              </a:rPr>
              <a:t>Puebla</a:t>
            </a:r>
          </a:p>
          <a:p>
            <a:pPr marL="378487" lvl="1" indent="-189243">
              <a:lnSpc>
                <a:spcPts val="2454"/>
              </a:lnSpc>
              <a:buFont typeface="Arial"/>
              <a:buChar char="•"/>
            </a:pPr>
            <a:r>
              <a:rPr lang="en-US" sz="1753">
                <a:solidFill>
                  <a:srgbClr val="293237"/>
                </a:solidFill>
                <a:latin typeface="Open Sans Light Bold"/>
              </a:rPr>
              <a:t>Hermosillo</a:t>
            </a:r>
          </a:p>
          <a:p>
            <a:pPr marL="378487" lvl="1" indent="-189243">
              <a:lnSpc>
                <a:spcPts val="2454"/>
              </a:lnSpc>
              <a:buFont typeface="Arial"/>
              <a:buChar char="•"/>
            </a:pPr>
            <a:r>
              <a:rPr lang="en-US" sz="1753">
                <a:solidFill>
                  <a:srgbClr val="293237"/>
                </a:solidFill>
                <a:latin typeface="Open Sans Light Bold"/>
              </a:rPr>
              <a:t>Toluca</a:t>
            </a:r>
          </a:p>
          <a:p>
            <a:pPr marL="378487" lvl="1" indent="-189243">
              <a:lnSpc>
                <a:spcPts val="2454"/>
              </a:lnSpc>
              <a:buFont typeface="Arial"/>
              <a:buChar char="•"/>
            </a:pPr>
            <a:r>
              <a:rPr lang="en-US" sz="1753">
                <a:solidFill>
                  <a:srgbClr val="293237"/>
                </a:solidFill>
                <a:latin typeface="Open Sans Light Bold"/>
              </a:rPr>
              <a:t>Xalapa</a:t>
            </a:r>
          </a:p>
          <a:p>
            <a:pPr marL="378487" lvl="1" indent="-189243">
              <a:lnSpc>
                <a:spcPts val="2454"/>
              </a:lnSpc>
              <a:buFont typeface="Arial"/>
              <a:buChar char="•"/>
            </a:pPr>
            <a:r>
              <a:rPr lang="en-US" sz="1753">
                <a:solidFill>
                  <a:srgbClr val="293237"/>
                </a:solidFill>
                <a:latin typeface="Open Sans Light Bold"/>
              </a:rPr>
              <a:t>Chihuahua</a:t>
            </a:r>
          </a:p>
          <a:p>
            <a:pPr marL="378487" lvl="1" indent="-189243">
              <a:lnSpc>
                <a:spcPts val="2454"/>
              </a:lnSpc>
              <a:buFont typeface="Arial"/>
              <a:buChar char="•"/>
            </a:pPr>
            <a:r>
              <a:rPr lang="en-US" sz="1753">
                <a:solidFill>
                  <a:srgbClr val="293237"/>
                </a:solidFill>
                <a:latin typeface="Open Sans Light Bold"/>
              </a:rPr>
              <a:t>Campeche</a:t>
            </a:r>
          </a:p>
          <a:p>
            <a:pPr marL="378487" lvl="1" indent="-189243">
              <a:lnSpc>
                <a:spcPts val="2454"/>
              </a:lnSpc>
              <a:buFont typeface="Arial"/>
              <a:buChar char="•"/>
            </a:pPr>
            <a:r>
              <a:rPr lang="en-US" sz="1753">
                <a:solidFill>
                  <a:srgbClr val="293237"/>
                </a:solidFill>
                <a:latin typeface="Open Sans Light Bold"/>
              </a:rPr>
              <a:t>Mexicali</a:t>
            </a:r>
          </a:p>
          <a:p>
            <a:pPr marL="378487" lvl="1" indent="-189243">
              <a:lnSpc>
                <a:spcPts val="2454"/>
              </a:lnSpc>
              <a:buFont typeface="Arial"/>
              <a:buChar char="•"/>
            </a:pPr>
            <a:r>
              <a:rPr lang="en-US" sz="1753">
                <a:solidFill>
                  <a:srgbClr val="293237"/>
                </a:solidFill>
                <a:latin typeface="Open Sans Light Bold"/>
              </a:rPr>
              <a:t>Saltillo</a:t>
            </a:r>
          </a:p>
          <a:p>
            <a:pPr marL="378487" lvl="1" indent="-189243">
              <a:lnSpc>
                <a:spcPts val="2454"/>
              </a:lnSpc>
              <a:buFont typeface="Arial"/>
              <a:buChar char="•"/>
            </a:pPr>
            <a:r>
              <a:rPr lang="en-US" sz="1753">
                <a:solidFill>
                  <a:srgbClr val="293237"/>
                </a:solidFill>
                <a:latin typeface="Open Sans Light Bold"/>
              </a:rPr>
              <a:t>Aguascalientes</a:t>
            </a:r>
          </a:p>
          <a:p>
            <a:pPr marL="378487" lvl="1" indent="-189243">
              <a:lnSpc>
                <a:spcPts val="2454"/>
              </a:lnSpc>
              <a:buFont typeface="Arial"/>
              <a:buChar char="•"/>
            </a:pPr>
            <a:r>
              <a:rPr lang="en-US" sz="1753">
                <a:solidFill>
                  <a:srgbClr val="293237"/>
                </a:solidFill>
                <a:latin typeface="Open Sans Light Bold"/>
              </a:rPr>
              <a:t>Chilpancingo</a:t>
            </a:r>
          </a:p>
          <a:p>
            <a:pPr marL="378487" lvl="1" indent="-189243">
              <a:lnSpc>
                <a:spcPts val="2454"/>
              </a:lnSpc>
              <a:buFont typeface="Arial"/>
              <a:buChar char="•"/>
            </a:pPr>
            <a:r>
              <a:rPr lang="en-US" sz="1753">
                <a:solidFill>
                  <a:srgbClr val="293237"/>
                </a:solidFill>
                <a:latin typeface="Open Sans Light Bold"/>
              </a:rPr>
              <a:t>Morelia</a:t>
            </a:r>
          </a:p>
          <a:p>
            <a:pPr marL="378487" lvl="1" indent="-189243">
              <a:lnSpc>
                <a:spcPts val="2454"/>
              </a:lnSpc>
              <a:buFont typeface="Arial"/>
              <a:buChar char="•"/>
            </a:pPr>
            <a:r>
              <a:rPr lang="en-US" sz="1753">
                <a:solidFill>
                  <a:srgbClr val="293237"/>
                </a:solidFill>
                <a:latin typeface="Open Sans Light Bold"/>
              </a:rPr>
              <a:t>Durango</a:t>
            </a:r>
          </a:p>
          <a:p>
            <a:pPr marL="378487" lvl="1" indent="-189243">
              <a:lnSpc>
                <a:spcPts val="2454"/>
              </a:lnSpc>
              <a:buFont typeface="Arial"/>
              <a:buChar char="•"/>
            </a:pPr>
            <a:r>
              <a:rPr lang="en-US" sz="1753">
                <a:solidFill>
                  <a:srgbClr val="293237"/>
                </a:solidFill>
                <a:latin typeface="Open Sans Light Bold"/>
              </a:rPr>
              <a:t>Oaxaca</a:t>
            </a:r>
          </a:p>
          <a:p>
            <a:pPr marL="378487" lvl="1" indent="-189243">
              <a:lnSpc>
                <a:spcPts val="2454"/>
              </a:lnSpc>
              <a:buFont typeface="Arial"/>
              <a:buChar char="•"/>
            </a:pPr>
            <a:r>
              <a:rPr lang="en-US" sz="1753">
                <a:solidFill>
                  <a:srgbClr val="293237"/>
                </a:solidFill>
                <a:latin typeface="Open Sans Light Bold"/>
              </a:rPr>
              <a:t>Ciudad Victoria</a:t>
            </a:r>
          </a:p>
          <a:p>
            <a:pPr marL="378487" lvl="1" indent="-189243">
              <a:lnSpc>
                <a:spcPts val="2454"/>
              </a:lnSpc>
              <a:buFont typeface="Arial"/>
              <a:buChar char="•"/>
            </a:pPr>
            <a:r>
              <a:rPr lang="en-US" sz="1753">
                <a:solidFill>
                  <a:srgbClr val="293237"/>
                </a:solidFill>
                <a:latin typeface="Open Sans Light Bold"/>
              </a:rPr>
              <a:t>Villahermosa</a:t>
            </a:r>
          </a:p>
          <a:p>
            <a:pPr marL="378487" lvl="1" indent="-189243">
              <a:lnSpc>
                <a:spcPts val="2454"/>
              </a:lnSpc>
              <a:buFont typeface="Arial"/>
              <a:buChar char="•"/>
            </a:pPr>
            <a:r>
              <a:rPr lang="en-US" sz="1753">
                <a:solidFill>
                  <a:srgbClr val="293237"/>
                </a:solidFill>
                <a:latin typeface="Open Sans Light Bold"/>
              </a:rPr>
              <a:t>Merida</a:t>
            </a:r>
          </a:p>
          <a:p>
            <a:pPr marL="378487" lvl="1" indent="-189243">
              <a:lnSpc>
                <a:spcPts val="2454"/>
              </a:lnSpc>
              <a:buFont typeface="Arial"/>
              <a:buChar char="•"/>
            </a:pPr>
            <a:r>
              <a:rPr lang="en-US" sz="1753">
                <a:solidFill>
                  <a:srgbClr val="293237"/>
                </a:solidFill>
                <a:latin typeface="Open Sans Light Bold"/>
              </a:rPr>
              <a:t>Santiago</a:t>
            </a:r>
          </a:p>
          <a:p>
            <a:pPr marL="378487" lvl="1" indent="-189243">
              <a:lnSpc>
                <a:spcPts val="2454"/>
              </a:lnSpc>
              <a:buFont typeface="Arial"/>
              <a:buChar char="•"/>
            </a:pPr>
            <a:r>
              <a:rPr lang="en-US" sz="1753">
                <a:solidFill>
                  <a:srgbClr val="293237"/>
                </a:solidFill>
                <a:latin typeface="Open Sans Light Bold"/>
              </a:rPr>
              <a:t>Zacatecas</a:t>
            </a:r>
          </a:p>
          <a:p>
            <a:pPr marL="378487" lvl="1" indent="-189243">
              <a:lnSpc>
                <a:spcPts val="2454"/>
              </a:lnSpc>
              <a:buFont typeface="Arial"/>
              <a:buChar char="•"/>
            </a:pPr>
            <a:r>
              <a:rPr lang="en-US" sz="1753">
                <a:solidFill>
                  <a:srgbClr val="293237"/>
                </a:solidFill>
                <a:latin typeface="Open Sans Light Bold"/>
              </a:rPr>
              <a:t>San Luis Potosi</a:t>
            </a:r>
          </a:p>
          <a:p>
            <a:pPr marL="378487" lvl="1" indent="-189243">
              <a:lnSpc>
                <a:spcPts val="2454"/>
              </a:lnSpc>
              <a:buFont typeface="Arial"/>
              <a:buChar char="•"/>
            </a:pPr>
            <a:r>
              <a:rPr lang="en-US" sz="1753">
                <a:solidFill>
                  <a:srgbClr val="293237"/>
                </a:solidFill>
                <a:latin typeface="Open Sans Light Bold"/>
              </a:rPr>
              <a:t>Tuxtla Gutierrez</a:t>
            </a:r>
          </a:p>
          <a:p>
            <a:pPr marL="378487" lvl="1" indent="-189243">
              <a:lnSpc>
                <a:spcPts val="2454"/>
              </a:lnSpc>
              <a:buFont typeface="Arial"/>
              <a:buChar char="•"/>
            </a:pPr>
            <a:r>
              <a:rPr lang="en-US" sz="1753">
                <a:solidFill>
                  <a:srgbClr val="293237"/>
                </a:solidFill>
                <a:latin typeface="Open Sans Light Bold"/>
              </a:rPr>
              <a:t>Chetumal</a:t>
            </a:r>
          </a:p>
          <a:p>
            <a:pPr marL="378487" lvl="1" indent="-189243">
              <a:lnSpc>
                <a:spcPts val="2454"/>
              </a:lnSpc>
              <a:buFont typeface="Arial"/>
              <a:buChar char="•"/>
            </a:pPr>
            <a:r>
              <a:rPr lang="en-US" sz="1753">
                <a:solidFill>
                  <a:srgbClr val="293237"/>
                </a:solidFill>
                <a:latin typeface="Open Sans Light Bold"/>
              </a:rPr>
              <a:t>Cuernavaca</a:t>
            </a:r>
          </a:p>
          <a:p>
            <a:pPr marL="378487" lvl="1" indent="-189243">
              <a:lnSpc>
                <a:spcPts val="2454"/>
              </a:lnSpc>
              <a:buFont typeface="Arial"/>
              <a:buChar char="•"/>
            </a:pPr>
            <a:r>
              <a:rPr lang="en-US" sz="1753">
                <a:solidFill>
                  <a:srgbClr val="293237"/>
                </a:solidFill>
                <a:latin typeface="Open Sans Light Bold"/>
              </a:rPr>
              <a:t>Pachuca</a:t>
            </a:r>
          </a:p>
          <a:p>
            <a:pPr marL="378487" lvl="1" indent="-189243">
              <a:lnSpc>
                <a:spcPts val="2454"/>
              </a:lnSpc>
              <a:buFont typeface="Arial"/>
              <a:buChar char="•"/>
            </a:pPr>
            <a:r>
              <a:rPr lang="en-US" sz="1753">
                <a:solidFill>
                  <a:srgbClr val="293237"/>
                </a:solidFill>
                <a:latin typeface="Open Sans Light Bold"/>
              </a:rPr>
              <a:t>La Paz</a:t>
            </a:r>
          </a:p>
          <a:p>
            <a:pPr marL="378487" lvl="1" indent="-189243">
              <a:lnSpc>
                <a:spcPts val="2454"/>
              </a:lnSpc>
              <a:spcBef>
                <a:spcPct val="0"/>
              </a:spcBef>
              <a:buFont typeface="Arial"/>
              <a:buChar char="•"/>
            </a:pPr>
            <a:r>
              <a:rPr lang="en-US" sz="1753">
                <a:solidFill>
                  <a:srgbClr val="293237"/>
                </a:solidFill>
                <a:latin typeface="Open Sans Light Bold"/>
              </a:rPr>
              <a:t>Culiacan </a:t>
            </a:r>
          </a:p>
        </p:txBody>
      </p:sp>
      <p:sp>
        <p:nvSpPr>
          <p:cNvPr id="8" name="TextBox 8"/>
          <p:cNvSpPr txBox="1"/>
          <p:nvPr/>
        </p:nvSpPr>
        <p:spPr>
          <a:xfrm>
            <a:off x="3740213" y="1000125"/>
            <a:ext cx="288165" cy="8823247"/>
          </a:xfrm>
          <a:prstGeom prst="rect">
            <a:avLst/>
          </a:prstGeom>
        </p:spPr>
        <p:txBody>
          <a:bodyPr lIns="0" tIns="0" rIns="0" bIns="0" rtlCol="0" anchor="t">
            <a:spAutoFit/>
          </a:bodyPr>
          <a:lstStyle/>
          <a:p>
            <a:pPr>
              <a:lnSpc>
                <a:spcPts val="2454"/>
              </a:lnSpc>
            </a:pPr>
            <a:r>
              <a:rPr lang="en-US" sz="1753">
                <a:solidFill>
                  <a:srgbClr val="293237"/>
                </a:solidFill>
                <a:latin typeface="Open Sans Light Bold"/>
              </a:rPr>
              <a:t>4</a:t>
            </a:r>
          </a:p>
          <a:p>
            <a:pPr>
              <a:lnSpc>
                <a:spcPts val="2454"/>
              </a:lnSpc>
            </a:pPr>
            <a:r>
              <a:rPr lang="en-US" sz="1753">
                <a:solidFill>
                  <a:srgbClr val="293237"/>
                </a:solidFill>
                <a:latin typeface="Open Sans Light Bold"/>
              </a:rPr>
              <a:t>4</a:t>
            </a:r>
          </a:p>
          <a:p>
            <a:pPr>
              <a:lnSpc>
                <a:spcPts val="2454"/>
              </a:lnSpc>
            </a:pPr>
            <a:r>
              <a:rPr lang="en-US" sz="1753">
                <a:solidFill>
                  <a:srgbClr val="293237"/>
                </a:solidFill>
                <a:latin typeface="Open Sans Light Bold"/>
              </a:rPr>
              <a:t>4</a:t>
            </a:r>
          </a:p>
          <a:p>
            <a:pPr>
              <a:lnSpc>
                <a:spcPts val="2454"/>
              </a:lnSpc>
            </a:pPr>
            <a:r>
              <a:rPr lang="en-US" sz="1753">
                <a:solidFill>
                  <a:srgbClr val="293237"/>
                </a:solidFill>
                <a:latin typeface="Open Sans Light Bold"/>
              </a:rPr>
              <a:t>3</a:t>
            </a:r>
          </a:p>
          <a:p>
            <a:pPr>
              <a:lnSpc>
                <a:spcPts val="2454"/>
              </a:lnSpc>
            </a:pPr>
            <a:r>
              <a:rPr lang="en-US" sz="1753">
                <a:solidFill>
                  <a:srgbClr val="293237"/>
                </a:solidFill>
                <a:latin typeface="Open Sans Light Bold"/>
              </a:rPr>
              <a:t>3</a:t>
            </a:r>
          </a:p>
          <a:p>
            <a:pPr>
              <a:lnSpc>
                <a:spcPts val="2454"/>
              </a:lnSpc>
            </a:pPr>
            <a:r>
              <a:rPr lang="en-US" sz="1753">
                <a:solidFill>
                  <a:srgbClr val="293237"/>
                </a:solidFill>
                <a:latin typeface="Open Sans Light Bold"/>
              </a:rPr>
              <a:t>3</a:t>
            </a:r>
          </a:p>
          <a:p>
            <a:pPr>
              <a:lnSpc>
                <a:spcPts val="2454"/>
              </a:lnSpc>
            </a:pPr>
            <a:r>
              <a:rPr lang="en-US" sz="1753">
                <a:solidFill>
                  <a:srgbClr val="293237"/>
                </a:solidFill>
                <a:latin typeface="Open Sans Light Bold"/>
              </a:rPr>
              <a:t>2</a:t>
            </a:r>
          </a:p>
          <a:p>
            <a:pPr>
              <a:lnSpc>
                <a:spcPts val="2454"/>
              </a:lnSpc>
            </a:pPr>
            <a:r>
              <a:rPr lang="en-US" sz="1753">
                <a:solidFill>
                  <a:srgbClr val="293237"/>
                </a:solidFill>
                <a:latin typeface="Open Sans Light Bold"/>
              </a:rPr>
              <a:t>2</a:t>
            </a:r>
          </a:p>
          <a:p>
            <a:pPr>
              <a:lnSpc>
                <a:spcPts val="2454"/>
              </a:lnSpc>
            </a:pPr>
            <a:r>
              <a:rPr lang="en-US" sz="1753">
                <a:solidFill>
                  <a:srgbClr val="293237"/>
                </a:solidFill>
                <a:latin typeface="Open Sans Light Bold"/>
              </a:rPr>
              <a:t>2</a:t>
            </a:r>
          </a:p>
          <a:p>
            <a:pPr>
              <a:lnSpc>
                <a:spcPts val="2454"/>
              </a:lnSpc>
            </a:pPr>
            <a:r>
              <a:rPr lang="en-US" sz="1753">
                <a:solidFill>
                  <a:srgbClr val="293237"/>
                </a:solidFill>
                <a:latin typeface="Open Sans Light Bold"/>
              </a:rPr>
              <a:t>2</a:t>
            </a:r>
          </a:p>
          <a:p>
            <a:pPr>
              <a:lnSpc>
                <a:spcPts val="2454"/>
              </a:lnSpc>
            </a:pPr>
            <a:r>
              <a:rPr lang="en-US" sz="1753">
                <a:solidFill>
                  <a:srgbClr val="293237"/>
                </a:solidFill>
                <a:latin typeface="Open Sans Light Bold"/>
              </a:rPr>
              <a:t>2</a:t>
            </a:r>
          </a:p>
          <a:p>
            <a:pPr>
              <a:lnSpc>
                <a:spcPts val="2454"/>
              </a:lnSpc>
            </a:pPr>
            <a:r>
              <a:rPr lang="en-US" sz="1753">
                <a:solidFill>
                  <a:srgbClr val="293237"/>
                </a:solidFill>
                <a:latin typeface="Open Sans Light Bold"/>
              </a:rPr>
              <a:t>2</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pPr>
            <a:r>
              <a:rPr lang="en-US" sz="1753">
                <a:solidFill>
                  <a:srgbClr val="293237"/>
                </a:solidFill>
                <a:latin typeface="Open Sans Light Bold"/>
              </a:rPr>
              <a:t>1</a:t>
            </a:r>
          </a:p>
          <a:p>
            <a:pPr>
              <a:lnSpc>
                <a:spcPts val="2454"/>
              </a:lnSpc>
              <a:spcBef>
                <a:spcPct val="0"/>
              </a:spcBef>
            </a:pPr>
            <a:r>
              <a:rPr lang="en-US" sz="1753">
                <a:solidFill>
                  <a:srgbClr val="293237"/>
                </a:solidFill>
                <a:latin typeface="Open Sans Light Bold"/>
              </a:rPr>
              <a:t>1</a:t>
            </a:r>
          </a:p>
        </p:txBody>
      </p:sp>
      <p:sp>
        <p:nvSpPr>
          <p:cNvPr id="9" name="Freeform 9"/>
          <p:cNvSpPr/>
          <p:nvPr/>
        </p:nvSpPr>
        <p:spPr>
          <a:xfrm>
            <a:off x="5934004" y="4844584"/>
            <a:ext cx="3209996" cy="3209996"/>
          </a:xfrm>
          <a:custGeom>
            <a:avLst/>
            <a:gdLst/>
            <a:ahLst/>
            <a:cxnLst/>
            <a:rect l="l" t="t" r="r" b="b"/>
            <a:pathLst>
              <a:path w="3209996" h="3209996">
                <a:moveTo>
                  <a:pt x="0" y="0"/>
                </a:moveTo>
                <a:lnTo>
                  <a:pt x="3209996" y="0"/>
                </a:lnTo>
                <a:lnTo>
                  <a:pt x="3209996" y="3209996"/>
                </a:lnTo>
                <a:lnTo>
                  <a:pt x="0" y="32099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5570474" y="5242402"/>
            <a:ext cx="3937055" cy="2366735"/>
          </a:xfrm>
          <a:prstGeom prst="rect">
            <a:avLst/>
          </a:prstGeom>
        </p:spPr>
        <p:txBody>
          <a:bodyPr lIns="0" tIns="0" rIns="0" bIns="0" rtlCol="0" anchor="t">
            <a:spAutoFit/>
          </a:bodyPr>
          <a:lstStyle/>
          <a:p>
            <a:pPr marL="0" lvl="0" indent="0" algn="ctr">
              <a:lnSpc>
                <a:spcPts val="3751"/>
              </a:lnSpc>
              <a:spcBef>
                <a:spcPct val="0"/>
              </a:spcBef>
            </a:pPr>
            <a:r>
              <a:rPr lang="en-US" sz="2718">
                <a:solidFill>
                  <a:srgbClr val="000000"/>
                </a:solidFill>
                <a:latin typeface="Open Sans Italics"/>
              </a:rPr>
              <a:t>En Oaxaca solo hay una sucursal de la tienda, por ende, los outliers en los residuales solo provienen de una única fuente.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8" name="Table 8"/>
          <p:cNvGraphicFramePr>
            <a:graphicFrameLocks noGrp="1"/>
          </p:cNvGraphicFramePr>
          <p:nvPr/>
        </p:nvGraphicFramePr>
        <p:xfrm>
          <a:off x="3795554" y="2593050"/>
          <a:ext cx="10696891" cy="7172326"/>
        </p:xfrm>
        <a:graphic>
          <a:graphicData uri="http://schemas.openxmlformats.org/drawingml/2006/table">
            <a:tbl>
              <a:tblPr/>
              <a:tblGrid>
                <a:gridCol w="1658623">
                  <a:extLst>
                    <a:ext uri="{9D8B030D-6E8A-4147-A177-3AD203B41FA5}">
                      <a16:colId xmlns:a16="http://schemas.microsoft.com/office/drawing/2014/main" val="20000"/>
                    </a:ext>
                  </a:extLst>
                </a:gridCol>
                <a:gridCol w="1740171">
                  <a:extLst>
                    <a:ext uri="{9D8B030D-6E8A-4147-A177-3AD203B41FA5}">
                      <a16:colId xmlns:a16="http://schemas.microsoft.com/office/drawing/2014/main" val="20001"/>
                    </a:ext>
                  </a:extLst>
                </a:gridCol>
                <a:gridCol w="1696110">
                  <a:extLst>
                    <a:ext uri="{9D8B030D-6E8A-4147-A177-3AD203B41FA5}">
                      <a16:colId xmlns:a16="http://schemas.microsoft.com/office/drawing/2014/main" val="20002"/>
                    </a:ext>
                  </a:extLst>
                </a:gridCol>
                <a:gridCol w="2590060">
                  <a:extLst>
                    <a:ext uri="{9D8B030D-6E8A-4147-A177-3AD203B41FA5}">
                      <a16:colId xmlns:a16="http://schemas.microsoft.com/office/drawing/2014/main" val="20003"/>
                    </a:ext>
                  </a:extLst>
                </a:gridCol>
                <a:gridCol w="3011927">
                  <a:extLst>
                    <a:ext uri="{9D8B030D-6E8A-4147-A177-3AD203B41FA5}">
                      <a16:colId xmlns:a16="http://schemas.microsoft.com/office/drawing/2014/main" val="20004"/>
                    </a:ext>
                  </a:extLst>
                </a:gridCol>
              </a:tblGrid>
              <a:tr h="1024618">
                <a:tc>
                  <a:txBody>
                    <a:bodyPr/>
                    <a:lstStyle/>
                    <a:p>
                      <a:pPr algn="ctr">
                        <a:lnSpc>
                          <a:spcPts val="2454"/>
                        </a:lnSpc>
                        <a:defRPr/>
                      </a:pPr>
                      <a:r>
                        <a:rPr lang="en-US" sz="1753">
                          <a:solidFill>
                            <a:srgbClr val="000000"/>
                          </a:solidFill>
                          <a:latin typeface="Open Sans Extra Bold"/>
                        </a:rPr>
                        <a:t>Store_City</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solidFill>
                      <a:srgbClr val="C6E0F9"/>
                    </a:solidFill>
                  </a:tcPr>
                </a:tc>
                <a:tc>
                  <a:txBody>
                    <a:bodyPr/>
                    <a:lstStyle/>
                    <a:p>
                      <a:pPr algn="ctr">
                        <a:lnSpc>
                          <a:spcPts val="2454"/>
                        </a:lnSpc>
                        <a:defRPr/>
                      </a:pPr>
                      <a:r>
                        <a:rPr lang="en-US" sz="1753">
                          <a:solidFill>
                            <a:srgbClr val="000000"/>
                          </a:solidFill>
                          <a:latin typeface="Open Sans Extra Bold"/>
                        </a:rPr>
                        <a:t>Product_ID</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solidFill>
                      <a:srgbClr val="C6E0F9"/>
                    </a:solidFill>
                  </a:tcPr>
                </a:tc>
                <a:tc>
                  <a:txBody>
                    <a:bodyPr/>
                    <a:lstStyle/>
                    <a:p>
                      <a:pPr algn="ctr">
                        <a:lnSpc>
                          <a:spcPts val="2454"/>
                        </a:lnSpc>
                        <a:defRPr/>
                      </a:pPr>
                      <a:r>
                        <a:rPr lang="en-US" sz="1753">
                          <a:solidFill>
                            <a:srgbClr val="000000"/>
                          </a:solidFill>
                          <a:latin typeface="Open Sans Extra Bold"/>
                        </a:rPr>
                        <a:t>Date</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solidFill>
                      <a:srgbClr val="C6E0F9"/>
                    </a:solidFill>
                  </a:tcPr>
                </a:tc>
                <a:tc>
                  <a:txBody>
                    <a:bodyPr/>
                    <a:lstStyle/>
                    <a:p>
                      <a:pPr algn="ctr">
                        <a:lnSpc>
                          <a:spcPts val="2454"/>
                        </a:lnSpc>
                        <a:defRPr/>
                      </a:pPr>
                      <a:r>
                        <a:rPr lang="en-US" sz="1753">
                          <a:solidFill>
                            <a:srgbClr val="000000"/>
                          </a:solidFill>
                          <a:latin typeface="Open Sans Extra Bold"/>
                        </a:rPr>
                        <a:t>Operation_profit</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solidFill>
                      <a:srgbClr val="C6E0F9"/>
                    </a:solidFill>
                  </a:tcPr>
                </a:tc>
                <a:tc>
                  <a:txBody>
                    <a:bodyPr/>
                    <a:lstStyle/>
                    <a:p>
                      <a:pPr algn="ctr">
                        <a:lnSpc>
                          <a:spcPts val="2454"/>
                        </a:lnSpc>
                        <a:defRPr/>
                      </a:pPr>
                      <a:r>
                        <a:rPr lang="en-US" sz="1753">
                          <a:solidFill>
                            <a:srgbClr val="000000"/>
                          </a:solidFill>
                          <a:latin typeface="Open Sans Extra Bold"/>
                        </a:rPr>
                        <a:t>Product_Category</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solidFill>
                      <a:srgbClr val="C6E0F9"/>
                    </a:solidFill>
                  </a:tcPr>
                </a:tc>
                <a:extLst>
                  <a:ext uri="{0D108BD9-81ED-4DB2-BD59-A6C34878D82A}">
                    <a16:rowId xmlns:a16="http://schemas.microsoft.com/office/drawing/2014/main" val="10000"/>
                  </a:ext>
                </a:extLst>
              </a:tr>
              <a:tr h="1024618">
                <a:tc>
                  <a:txBody>
                    <a:bodyPr/>
                    <a:lstStyle/>
                    <a:p>
                      <a:pPr algn="ctr">
                        <a:lnSpc>
                          <a:spcPts val="2454"/>
                        </a:lnSpc>
                        <a:defRPr/>
                      </a:pPr>
                      <a:r>
                        <a:rPr lang="en-US" sz="1753">
                          <a:solidFill>
                            <a:srgbClr val="000000"/>
                          </a:solidFill>
                          <a:latin typeface="Open Sans Light"/>
                        </a:rPr>
                        <a:t>Oaxaca</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28</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2018-08-31</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567.0</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Art &amp; Crafts</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1"/>
                  </a:ext>
                </a:extLst>
              </a:tr>
              <a:tr h="1024618">
                <a:tc>
                  <a:txBody>
                    <a:bodyPr/>
                    <a:lstStyle/>
                    <a:p>
                      <a:pPr algn="ctr">
                        <a:lnSpc>
                          <a:spcPts val="2454"/>
                        </a:lnSpc>
                        <a:defRPr/>
                      </a:pPr>
                      <a:r>
                        <a:rPr lang="en-US" sz="1753">
                          <a:solidFill>
                            <a:srgbClr val="000000"/>
                          </a:solidFill>
                          <a:latin typeface="Open Sans Light"/>
                        </a:rPr>
                        <a:t>Oaxaca</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1</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2018-08-23</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492.0</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Toys</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2"/>
                  </a:ext>
                </a:extLst>
              </a:tr>
              <a:tr h="1024618">
                <a:tc>
                  <a:txBody>
                    <a:bodyPr/>
                    <a:lstStyle/>
                    <a:p>
                      <a:pPr algn="ctr">
                        <a:lnSpc>
                          <a:spcPts val="2454"/>
                        </a:lnSpc>
                        <a:defRPr/>
                      </a:pPr>
                      <a:r>
                        <a:rPr lang="en-US" sz="1753">
                          <a:solidFill>
                            <a:srgbClr val="000000"/>
                          </a:solidFill>
                          <a:latin typeface="Open Sans Light"/>
                        </a:rPr>
                        <a:t>Oaxaca</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6</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2017-03-06</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431.0</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Electronics</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3"/>
                  </a:ext>
                </a:extLst>
              </a:tr>
              <a:tr h="1024618">
                <a:tc>
                  <a:txBody>
                    <a:bodyPr/>
                    <a:lstStyle/>
                    <a:p>
                      <a:pPr algn="ctr">
                        <a:lnSpc>
                          <a:spcPts val="2454"/>
                        </a:lnSpc>
                        <a:defRPr/>
                      </a:pPr>
                      <a:r>
                        <a:rPr lang="en-US" sz="1753">
                          <a:solidFill>
                            <a:srgbClr val="000000"/>
                          </a:solidFill>
                          <a:latin typeface="Open Sans Light"/>
                        </a:rPr>
                        <a:t>Oaxaca</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7</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2017-01-06</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432.0</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Sports &amp; Outdoors</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4"/>
                  </a:ext>
                </a:extLst>
              </a:tr>
              <a:tr h="1024618">
                <a:tc>
                  <a:txBody>
                    <a:bodyPr/>
                    <a:lstStyle/>
                    <a:p>
                      <a:pPr algn="ctr">
                        <a:lnSpc>
                          <a:spcPts val="2454"/>
                        </a:lnSpc>
                        <a:defRPr/>
                      </a:pPr>
                      <a:r>
                        <a:rPr lang="en-US" sz="1753">
                          <a:solidFill>
                            <a:srgbClr val="000000"/>
                          </a:solidFill>
                          <a:latin typeface="Open Sans Light"/>
                        </a:rPr>
                        <a:t>Oaxaca</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18</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2017-09-06</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235.0</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Toys</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5"/>
                  </a:ext>
                </a:extLst>
              </a:tr>
              <a:tr h="1024618">
                <a:tc>
                  <a:txBody>
                    <a:bodyPr/>
                    <a:lstStyle/>
                    <a:p>
                      <a:pPr algn="ctr">
                        <a:lnSpc>
                          <a:spcPts val="2454"/>
                        </a:lnSpc>
                        <a:defRPr/>
                      </a:pPr>
                      <a:r>
                        <a:rPr lang="en-US" sz="1753">
                          <a:solidFill>
                            <a:srgbClr val="000000"/>
                          </a:solidFill>
                          <a:latin typeface="Open Sans Light"/>
                        </a:rPr>
                        <a:t>Oaxaca</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23</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2018-01-06</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235.0</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Toys</a:t>
                      </a:r>
                      <a:endParaRPr lang="en-US" sz="1100"/>
                    </a:p>
                  </a:txBody>
                  <a:tcPr marL="190500" marR="190500" marT="190500" marB="190500" anchor="ctr">
                    <a:lnL w="38100" cap="flat" cmpd="sng" algn="ctr">
                      <a:solidFill>
                        <a:srgbClr val="8AB7DD"/>
                      </a:solidFill>
                      <a:prstDash val="solid"/>
                      <a:round/>
                      <a:headEnd type="none" w="med" len="med"/>
                      <a:tailEnd type="none" w="med" len="med"/>
                    </a:lnL>
                    <a:lnR w="38100" cap="flat" cmpd="sng" algn="ctr">
                      <a:solidFill>
                        <a:srgbClr val="8AB7DD"/>
                      </a:solidFill>
                      <a:prstDash val="solid"/>
                      <a:round/>
                      <a:headEnd type="none" w="med" len="med"/>
                      <a:tailEnd type="none" w="med" len="med"/>
                    </a:lnR>
                    <a:lnT w="38100" cap="flat" cmpd="sng" algn="ctr">
                      <a:solidFill>
                        <a:srgbClr val="8AB7DD"/>
                      </a:solidFill>
                      <a:prstDash val="solid"/>
                      <a:round/>
                      <a:headEnd type="none" w="med" len="med"/>
                      <a:tailEnd type="none" w="med" len="med"/>
                    </a:lnT>
                    <a:lnB w="38100" cap="flat" cmpd="sng" algn="ctr">
                      <a:solidFill>
                        <a:srgbClr val="8AB7DD"/>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TextBox 9"/>
          <p:cNvSpPr txBox="1"/>
          <p:nvPr/>
        </p:nvSpPr>
        <p:spPr>
          <a:xfrm>
            <a:off x="5049045" y="685892"/>
            <a:ext cx="11343648" cy="690685"/>
          </a:xfrm>
          <a:prstGeom prst="rect">
            <a:avLst/>
          </a:prstGeom>
        </p:spPr>
        <p:txBody>
          <a:bodyPr lIns="0" tIns="0" rIns="0" bIns="0" rtlCol="0" anchor="t">
            <a:spAutoFit/>
          </a:bodyPr>
          <a:lstStyle/>
          <a:p>
            <a:pPr marL="0" lvl="0" indent="0">
              <a:lnSpc>
                <a:spcPts val="5591"/>
              </a:lnSpc>
              <a:spcBef>
                <a:spcPct val="0"/>
              </a:spcBef>
            </a:pPr>
            <a:r>
              <a:rPr lang="en-US" sz="4111" spc="90">
                <a:solidFill>
                  <a:srgbClr val="292F33"/>
                </a:solidFill>
                <a:latin typeface="League Spartan"/>
              </a:rPr>
              <a:t>HIPÓTESIS 2: PRODUCTOS ESPECÍFICOS</a:t>
            </a:r>
          </a:p>
        </p:txBody>
      </p:sp>
      <p:sp>
        <p:nvSpPr>
          <p:cNvPr id="10" name="TextBox 10"/>
          <p:cNvSpPr txBox="1"/>
          <p:nvPr/>
        </p:nvSpPr>
        <p:spPr>
          <a:xfrm>
            <a:off x="518993" y="1716648"/>
            <a:ext cx="15108737" cy="422403"/>
          </a:xfrm>
          <a:prstGeom prst="rect">
            <a:avLst/>
          </a:prstGeom>
        </p:spPr>
        <p:txBody>
          <a:bodyPr lIns="0" tIns="0" rIns="0" bIns="0" rtlCol="0" anchor="t">
            <a:spAutoFit/>
          </a:bodyPr>
          <a:lstStyle/>
          <a:p>
            <a:pPr algn="ctr">
              <a:lnSpc>
                <a:spcPts val="3492"/>
              </a:lnSpc>
              <a:spcBef>
                <a:spcPct val="0"/>
              </a:spcBef>
            </a:pPr>
            <a:r>
              <a:rPr lang="en-US" sz="2494">
                <a:solidFill>
                  <a:srgbClr val="293237"/>
                </a:solidFill>
                <a:latin typeface="Open Sans Light Bold"/>
              </a:rPr>
              <a:t>Fechas con más ventas, la ganancia por operaciones y la categoría del producto.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5959080" y="2238409"/>
            <a:ext cx="6369839" cy="6369839"/>
          </a:xfrm>
          <a:custGeom>
            <a:avLst/>
            <a:gdLst/>
            <a:ahLst/>
            <a:cxnLst/>
            <a:rect l="l" t="t" r="r" b="b"/>
            <a:pathLst>
              <a:path w="6369839" h="6369839">
                <a:moveTo>
                  <a:pt x="0" y="0"/>
                </a:moveTo>
                <a:lnTo>
                  <a:pt x="6369840" y="0"/>
                </a:lnTo>
                <a:lnTo>
                  <a:pt x="6369840" y="6369839"/>
                </a:lnTo>
                <a:lnTo>
                  <a:pt x="0" y="6369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81791" flipV="1">
            <a:off x="-4549525" y="-4464480"/>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7149891" y="4188235"/>
            <a:ext cx="4247033" cy="2350152"/>
          </a:xfrm>
          <a:prstGeom prst="rect">
            <a:avLst/>
          </a:prstGeom>
        </p:spPr>
        <p:txBody>
          <a:bodyPr lIns="0" tIns="0" rIns="0" bIns="0" rtlCol="0" anchor="t">
            <a:spAutoFit/>
          </a:bodyPr>
          <a:lstStyle/>
          <a:p>
            <a:pPr marL="0" lvl="0" indent="0" algn="ctr">
              <a:lnSpc>
                <a:spcPts val="6268"/>
              </a:lnSpc>
              <a:spcBef>
                <a:spcPct val="0"/>
              </a:spcBef>
            </a:pPr>
            <a:r>
              <a:rPr lang="en-US" sz="4609" u="none" spc="101">
                <a:solidFill>
                  <a:srgbClr val="292F33"/>
                </a:solidFill>
                <a:latin typeface="League Spartan"/>
              </a:rPr>
              <a:t>OBJETIVOS DEL PROYECTO</a:t>
            </a:r>
          </a:p>
        </p:txBody>
      </p:sp>
      <p:sp>
        <p:nvSpPr>
          <p:cNvPr id="7" name="Freeform 7"/>
          <p:cNvSpPr/>
          <p:nvPr/>
        </p:nvSpPr>
        <p:spPr>
          <a:xfrm>
            <a:off x="6071834" y="6650499"/>
            <a:ext cx="1850198" cy="1850198"/>
          </a:xfrm>
          <a:custGeom>
            <a:avLst/>
            <a:gdLst/>
            <a:ahLst/>
            <a:cxnLst/>
            <a:rect l="l" t="t" r="r" b="b"/>
            <a:pathLst>
              <a:path w="1850198" h="1850198">
                <a:moveTo>
                  <a:pt x="0" y="0"/>
                </a:moveTo>
                <a:lnTo>
                  <a:pt x="1850198" y="0"/>
                </a:lnTo>
                <a:lnTo>
                  <a:pt x="1850198" y="1850199"/>
                </a:lnTo>
                <a:lnTo>
                  <a:pt x="0" y="18501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5164164" y="2914771"/>
            <a:ext cx="1850198" cy="1850198"/>
          </a:xfrm>
          <a:custGeom>
            <a:avLst/>
            <a:gdLst/>
            <a:ahLst/>
            <a:cxnLst/>
            <a:rect l="l" t="t" r="r" b="b"/>
            <a:pathLst>
              <a:path w="1850198" h="1850198">
                <a:moveTo>
                  <a:pt x="0" y="0"/>
                </a:moveTo>
                <a:lnTo>
                  <a:pt x="1850199" y="0"/>
                </a:lnTo>
                <a:lnTo>
                  <a:pt x="1850199" y="1850198"/>
                </a:lnTo>
                <a:lnTo>
                  <a:pt x="0" y="18501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1663867" y="3966764"/>
            <a:ext cx="1850198" cy="1850198"/>
          </a:xfrm>
          <a:custGeom>
            <a:avLst/>
            <a:gdLst/>
            <a:ahLst/>
            <a:cxnLst/>
            <a:rect l="l" t="t" r="r" b="b"/>
            <a:pathLst>
              <a:path w="1850198" h="1850198">
                <a:moveTo>
                  <a:pt x="0" y="0"/>
                </a:moveTo>
                <a:lnTo>
                  <a:pt x="1850199" y="0"/>
                </a:lnTo>
                <a:lnTo>
                  <a:pt x="1850199" y="1850198"/>
                </a:lnTo>
                <a:lnTo>
                  <a:pt x="0" y="18501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8512762" y="1064572"/>
            <a:ext cx="1850198" cy="1850198"/>
          </a:xfrm>
          <a:custGeom>
            <a:avLst/>
            <a:gdLst/>
            <a:ahLst/>
            <a:cxnLst/>
            <a:rect l="l" t="t" r="r" b="b"/>
            <a:pathLst>
              <a:path w="1850198" h="1850198">
                <a:moveTo>
                  <a:pt x="0" y="0"/>
                </a:moveTo>
                <a:lnTo>
                  <a:pt x="1850198" y="0"/>
                </a:lnTo>
                <a:lnTo>
                  <a:pt x="1850198" y="1850199"/>
                </a:lnTo>
                <a:lnTo>
                  <a:pt x="0" y="18501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0521109" y="7025198"/>
            <a:ext cx="1850198" cy="1850198"/>
          </a:xfrm>
          <a:custGeom>
            <a:avLst/>
            <a:gdLst/>
            <a:ahLst/>
            <a:cxnLst/>
            <a:rect l="l" t="t" r="r" b="b"/>
            <a:pathLst>
              <a:path w="1850198" h="1850198">
                <a:moveTo>
                  <a:pt x="0" y="0"/>
                </a:moveTo>
                <a:lnTo>
                  <a:pt x="1850199" y="0"/>
                </a:lnTo>
                <a:lnTo>
                  <a:pt x="1850199" y="1850198"/>
                </a:lnTo>
                <a:lnTo>
                  <a:pt x="0" y="185019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8957707" y="1424331"/>
            <a:ext cx="881746" cy="1122594"/>
          </a:xfrm>
          <a:custGeom>
            <a:avLst/>
            <a:gdLst/>
            <a:ahLst/>
            <a:cxnLst/>
            <a:rect l="l" t="t" r="r" b="b"/>
            <a:pathLst>
              <a:path w="881746" h="1122594">
                <a:moveTo>
                  <a:pt x="0" y="0"/>
                </a:moveTo>
                <a:lnTo>
                  <a:pt x="881747" y="0"/>
                </a:lnTo>
                <a:lnTo>
                  <a:pt x="881747" y="1122594"/>
                </a:lnTo>
                <a:lnTo>
                  <a:pt x="0" y="112259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12123876" y="4419908"/>
            <a:ext cx="930181" cy="943910"/>
          </a:xfrm>
          <a:custGeom>
            <a:avLst/>
            <a:gdLst/>
            <a:ahLst/>
            <a:cxnLst/>
            <a:rect l="l" t="t" r="r" b="b"/>
            <a:pathLst>
              <a:path w="930181" h="943910">
                <a:moveTo>
                  <a:pt x="0" y="0"/>
                </a:moveTo>
                <a:lnTo>
                  <a:pt x="930181" y="0"/>
                </a:lnTo>
                <a:lnTo>
                  <a:pt x="930181" y="943910"/>
                </a:lnTo>
                <a:lnTo>
                  <a:pt x="0" y="94391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5709838" y="3342360"/>
            <a:ext cx="758852" cy="911285"/>
          </a:xfrm>
          <a:custGeom>
            <a:avLst/>
            <a:gdLst/>
            <a:ahLst/>
            <a:cxnLst/>
            <a:rect l="l" t="t" r="r" b="b"/>
            <a:pathLst>
              <a:path w="758852" h="911285">
                <a:moveTo>
                  <a:pt x="0" y="0"/>
                </a:moveTo>
                <a:lnTo>
                  <a:pt x="758851" y="0"/>
                </a:lnTo>
                <a:lnTo>
                  <a:pt x="758851" y="911285"/>
                </a:lnTo>
                <a:lnTo>
                  <a:pt x="0" y="91128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Freeform 15"/>
          <p:cNvSpPr/>
          <p:nvPr/>
        </p:nvSpPr>
        <p:spPr>
          <a:xfrm>
            <a:off x="6460579" y="7032038"/>
            <a:ext cx="1069332" cy="1087121"/>
          </a:xfrm>
          <a:custGeom>
            <a:avLst/>
            <a:gdLst/>
            <a:ahLst/>
            <a:cxnLst/>
            <a:rect l="l" t="t" r="r" b="b"/>
            <a:pathLst>
              <a:path w="1069332" h="1087121">
                <a:moveTo>
                  <a:pt x="0" y="0"/>
                </a:moveTo>
                <a:lnTo>
                  <a:pt x="1069332" y="0"/>
                </a:lnTo>
                <a:lnTo>
                  <a:pt x="1069332" y="1087121"/>
                </a:lnTo>
                <a:lnTo>
                  <a:pt x="0" y="108712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6" name="Freeform 16"/>
          <p:cNvSpPr/>
          <p:nvPr/>
        </p:nvSpPr>
        <p:spPr>
          <a:xfrm>
            <a:off x="11032907" y="7399896"/>
            <a:ext cx="826602" cy="1100802"/>
          </a:xfrm>
          <a:custGeom>
            <a:avLst/>
            <a:gdLst/>
            <a:ahLst/>
            <a:cxnLst/>
            <a:rect l="l" t="t" r="r" b="b"/>
            <a:pathLst>
              <a:path w="826602" h="1100802">
                <a:moveTo>
                  <a:pt x="0" y="0"/>
                </a:moveTo>
                <a:lnTo>
                  <a:pt x="826602" y="0"/>
                </a:lnTo>
                <a:lnTo>
                  <a:pt x="826602" y="1100802"/>
                </a:lnTo>
                <a:lnTo>
                  <a:pt x="0" y="110080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7" name="TextBox 17"/>
          <p:cNvSpPr txBox="1"/>
          <p:nvPr/>
        </p:nvSpPr>
        <p:spPr>
          <a:xfrm>
            <a:off x="13573494" y="4272482"/>
            <a:ext cx="4236277" cy="16437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Encontrar las tendencias en las ventas con respecto a cada ciudad.</a:t>
            </a:r>
          </a:p>
        </p:txBody>
      </p:sp>
      <p:sp>
        <p:nvSpPr>
          <p:cNvPr id="18" name="TextBox 18"/>
          <p:cNvSpPr txBox="1"/>
          <p:nvPr/>
        </p:nvSpPr>
        <p:spPr>
          <a:xfrm>
            <a:off x="10467863" y="1357656"/>
            <a:ext cx="7341908" cy="109133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Predecir el margen de ganancias de cada venta por ciudad.</a:t>
            </a:r>
          </a:p>
        </p:txBody>
      </p:sp>
      <p:sp>
        <p:nvSpPr>
          <p:cNvPr id="19" name="TextBox 19"/>
          <p:cNvSpPr txBox="1"/>
          <p:nvPr/>
        </p:nvSpPr>
        <p:spPr>
          <a:xfrm>
            <a:off x="12501815" y="7333221"/>
            <a:ext cx="5307956" cy="1643786"/>
          </a:xfrm>
          <a:prstGeom prst="rect">
            <a:avLst/>
          </a:prstGeom>
        </p:spPr>
        <p:txBody>
          <a:bodyPr lIns="0" tIns="0" rIns="0" bIns="0" rtlCol="0" anchor="t">
            <a:spAutoFit/>
          </a:bodyPr>
          <a:lstStyle/>
          <a:p>
            <a:pPr>
              <a:lnSpc>
                <a:spcPts val="4422"/>
              </a:lnSpc>
            </a:pPr>
            <a:r>
              <a:rPr lang="en-US" sz="3159">
                <a:solidFill>
                  <a:srgbClr val="000000"/>
                </a:solidFill>
                <a:latin typeface="Open Sans Light Italics"/>
              </a:rPr>
              <a:t>Determinar las tiendas y ciudades en que se venden más productos.</a:t>
            </a:r>
          </a:p>
        </p:txBody>
      </p:sp>
      <p:sp>
        <p:nvSpPr>
          <p:cNvPr id="20" name="TextBox 20"/>
          <p:cNvSpPr txBox="1"/>
          <p:nvPr/>
        </p:nvSpPr>
        <p:spPr>
          <a:xfrm>
            <a:off x="1974199" y="2942772"/>
            <a:ext cx="3085190" cy="2748686"/>
          </a:xfrm>
          <a:prstGeom prst="rect">
            <a:avLst/>
          </a:prstGeom>
        </p:spPr>
        <p:txBody>
          <a:bodyPr lIns="0" tIns="0" rIns="0" bIns="0" rtlCol="0" anchor="t">
            <a:spAutoFit/>
          </a:bodyPr>
          <a:lstStyle/>
          <a:p>
            <a:pPr algn="r">
              <a:lnSpc>
                <a:spcPts val="4422"/>
              </a:lnSpc>
            </a:pPr>
            <a:r>
              <a:rPr lang="en-US" sz="3159">
                <a:solidFill>
                  <a:srgbClr val="000000"/>
                </a:solidFill>
                <a:latin typeface="Open Sans Light Italics"/>
              </a:rPr>
              <a:t>Determinar los mejores productos para vender.</a:t>
            </a:r>
          </a:p>
          <a:p>
            <a:pPr algn="r">
              <a:lnSpc>
                <a:spcPts val="4422"/>
              </a:lnSpc>
            </a:pPr>
            <a:endParaRPr lang="en-US" sz="3159">
              <a:solidFill>
                <a:srgbClr val="000000"/>
              </a:solidFill>
              <a:latin typeface="Open Sans Light Italics"/>
            </a:endParaRPr>
          </a:p>
        </p:txBody>
      </p:sp>
      <p:sp>
        <p:nvSpPr>
          <p:cNvPr id="21" name="TextBox 21"/>
          <p:cNvSpPr txBox="1"/>
          <p:nvPr/>
        </p:nvSpPr>
        <p:spPr>
          <a:xfrm>
            <a:off x="2829716" y="6856911"/>
            <a:ext cx="3085190" cy="2748686"/>
          </a:xfrm>
          <a:prstGeom prst="rect">
            <a:avLst/>
          </a:prstGeom>
        </p:spPr>
        <p:txBody>
          <a:bodyPr lIns="0" tIns="0" rIns="0" bIns="0" rtlCol="0" anchor="t">
            <a:spAutoFit/>
          </a:bodyPr>
          <a:lstStyle/>
          <a:p>
            <a:pPr algn="r">
              <a:lnSpc>
                <a:spcPts val="4422"/>
              </a:lnSpc>
            </a:pPr>
            <a:r>
              <a:rPr lang="en-US" sz="3159">
                <a:solidFill>
                  <a:srgbClr val="000000"/>
                </a:solidFill>
                <a:latin typeface="Open Sans Light Italics"/>
              </a:rPr>
              <a:t>Establecer cuáles son los juguetes que deberían ser reemplazados en las tiendas.</a:t>
            </a:r>
          </a:p>
        </p:txBody>
      </p:sp>
      <p:sp>
        <p:nvSpPr>
          <p:cNvPr id="22" name="Freeform 2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507695" y="501777"/>
            <a:ext cx="13272610" cy="1581615"/>
          </a:xfrm>
          <a:prstGeom prst="rect">
            <a:avLst/>
          </a:prstGeom>
        </p:spPr>
        <p:txBody>
          <a:bodyPr lIns="0" tIns="0" rIns="0" bIns="0" rtlCol="0" anchor="t">
            <a:spAutoFit/>
          </a:bodyPr>
          <a:lstStyle/>
          <a:p>
            <a:pPr marL="0" lvl="0" indent="0" algn="ctr">
              <a:lnSpc>
                <a:spcPts val="6343"/>
              </a:lnSpc>
              <a:spcBef>
                <a:spcPct val="0"/>
              </a:spcBef>
            </a:pPr>
            <a:r>
              <a:rPr lang="en-US" sz="4664" spc="102">
                <a:solidFill>
                  <a:srgbClr val="292F33"/>
                </a:solidFill>
                <a:latin typeface="League Spartan"/>
              </a:rPr>
              <a:t>MAYORES GANANCIAS POR PRODUCTO EN OAXACA</a:t>
            </a:r>
          </a:p>
        </p:txBody>
      </p:sp>
      <p:sp>
        <p:nvSpPr>
          <p:cNvPr id="6" name="Freeform 6"/>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7" name="Table 7"/>
          <p:cNvGraphicFramePr>
            <a:graphicFrameLocks noGrp="1"/>
          </p:cNvGraphicFramePr>
          <p:nvPr/>
        </p:nvGraphicFramePr>
        <p:xfrm>
          <a:off x="5486400" y="2630036"/>
          <a:ext cx="7673065" cy="7343777"/>
        </p:xfrm>
        <a:graphic>
          <a:graphicData uri="http://schemas.openxmlformats.org/drawingml/2006/table">
            <a:tbl>
              <a:tblPr/>
              <a:tblGrid>
                <a:gridCol w="2432167">
                  <a:extLst>
                    <a:ext uri="{9D8B030D-6E8A-4147-A177-3AD203B41FA5}">
                      <a16:colId xmlns:a16="http://schemas.microsoft.com/office/drawing/2014/main" val="20000"/>
                    </a:ext>
                  </a:extLst>
                </a:gridCol>
                <a:gridCol w="2608309">
                  <a:extLst>
                    <a:ext uri="{9D8B030D-6E8A-4147-A177-3AD203B41FA5}">
                      <a16:colId xmlns:a16="http://schemas.microsoft.com/office/drawing/2014/main" val="20001"/>
                    </a:ext>
                  </a:extLst>
                </a:gridCol>
                <a:gridCol w="2632589">
                  <a:extLst>
                    <a:ext uri="{9D8B030D-6E8A-4147-A177-3AD203B41FA5}">
                      <a16:colId xmlns:a16="http://schemas.microsoft.com/office/drawing/2014/main" val="20002"/>
                    </a:ext>
                  </a:extLst>
                </a:gridCol>
              </a:tblGrid>
              <a:tr h="1049111">
                <a:tc>
                  <a:txBody>
                    <a:bodyPr/>
                    <a:lstStyle/>
                    <a:p>
                      <a:pPr algn="ctr">
                        <a:lnSpc>
                          <a:spcPts val="2454"/>
                        </a:lnSpc>
                        <a:defRPr/>
                      </a:pPr>
                      <a:r>
                        <a:rPr lang="en-US" sz="1753">
                          <a:solidFill>
                            <a:srgbClr val="000000"/>
                          </a:solidFill>
                          <a:latin typeface="Open Sans Light Bold"/>
                        </a:rPr>
                        <a:t>Product_ID</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454"/>
                        </a:lnSpc>
                        <a:defRPr/>
                      </a:pPr>
                      <a:r>
                        <a:rPr lang="en-US" sz="1753">
                          <a:solidFill>
                            <a:srgbClr val="000000"/>
                          </a:solidFill>
                          <a:latin typeface="Open Sans Light Bold"/>
                        </a:rPr>
                        <a:t>Product_Category</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454"/>
                        </a:lnSpc>
                        <a:defRPr/>
                      </a:pPr>
                      <a:r>
                        <a:rPr lang="en-US" sz="1753">
                          <a:solidFill>
                            <a:srgbClr val="000000"/>
                          </a:solidFill>
                          <a:latin typeface="Open Sans Light Bold"/>
                        </a:rPr>
                        <a:t>Operation_profit</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extLst>
                  <a:ext uri="{0D108BD9-81ED-4DB2-BD59-A6C34878D82A}">
                    <a16:rowId xmlns:a16="http://schemas.microsoft.com/office/drawing/2014/main" val="10000"/>
                  </a:ext>
                </a:extLst>
              </a:tr>
              <a:tr h="1049111">
                <a:tc>
                  <a:txBody>
                    <a:bodyPr/>
                    <a:lstStyle/>
                    <a:p>
                      <a:pPr algn="ctr">
                        <a:lnSpc>
                          <a:spcPts val="2454"/>
                        </a:lnSpc>
                        <a:defRPr/>
                      </a:pPr>
                      <a:r>
                        <a:rPr lang="en-US" sz="1753">
                          <a:solidFill>
                            <a:srgbClr val="000000"/>
                          </a:solidFill>
                          <a:latin typeface="Open Sans Light"/>
                        </a:rPr>
                        <a:t>6</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Electronics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6832.0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1"/>
                  </a:ext>
                </a:extLst>
              </a:tr>
              <a:tr h="1049111">
                <a:tc>
                  <a:txBody>
                    <a:bodyPr/>
                    <a:lstStyle/>
                    <a:p>
                      <a:pPr algn="ctr">
                        <a:lnSpc>
                          <a:spcPts val="2454"/>
                        </a:lnSpc>
                        <a:defRPr/>
                      </a:pPr>
                      <a:r>
                        <a:rPr lang="en-US" sz="1753">
                          <a:solidFill>
                            <a:srgbClr val="000000"/>
                          </a:solidFill>
                          <a:latin typeface="Open Sans Light"/>
                        </a:rPr>
                        <a:t>18</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Toys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6405.0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2"/>
                  </a:ext>
                </a:extLst>
              </a:tr>
              <a:tr h="1049111">
                <a:tc>
                  <a:txBody>
                    <a:bodyPr/>
                    <a:lstStyle/>
                    <a:p>
                      <a:pPr algn="ctr">
                        <a:lnSpc>
                          <a:spcPts val="2454"/>
                        </a:lnSpc>
                        <a:defRPr/>
                      </a:pPr>
                      <a:r>
                        <a:rPr lang="en-US" sz="1753">
                          <a:solidFill>
                            <a:srgbClr val="000000"/>
                          </a:solidFill>
                          <a:latin typeface="Open Sans Light"/>
                        </a:rPr>
                        <a:t>3</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Art &amp; Crafts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6310.0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3"/>
                  </a:ext>
                </a:extLst>
              </a:tr>
              <a:tr h="1049111">
                <a:tc>
                  <a:txBody>
                    <a:bodyPr/>
                    <a:lstStyle/>
                    <a:p>
                      <a:pPr algn="ctr">
                        <a:lnSpc>
                          <a:spcPts val="2454"/>
                        </a:lnSpc>
                        <a:defRPr/>
                      </a:pPr>
                      <a:r>
                        <a:rPr lang="en-US" sz="1753">
                          <a:solidFill>
                            <a:srgbClr val="000000"/>
                          </a:solidFill>
                          <a:latin typeface="Open Sans Light"/>
                        </a:rPr>
                        <a:t>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Toys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6048.o</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4"/>
                  </a:ext>
                </a:extLst>
              </a:tr>
              <a:tr h="1049111">
                <a:tc>
                  <a:txBody>
                    <a:bodyPr/>
                    <a:lstStyle/>
                    <a:p>
                      <a:pPr algn="ctr">
                        <a:lnSpc>
                          <a:spcPts val="2454"/>
                        </a:lnSpc>
                        <a:defRPr/>
                      </a:pPr>
                      <a:r>
                        <a:rPr lang="en-US" sz="1753">
                          <a:solidFill>
                            <a:srgbClr val="000000"/>
                          </a:solidFill>
                          <a:latin typeface="Open Sans Light"/>
                        </a:rPr>
                        <a:t>8</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Games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3720.0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5"/>
                  </a:ext>
                </a:extLst>
              </a:tr>
              <a:tr h="1049111">
                <a:tc>
                  <a:txBody>
                    <a:bodyPr/>
                    <a:lstStyle/>
                    <a:p>
                      <a:pPr algn="ctr">
                        <a:lnSpc>
                          <a:spcPts val="2454"/>
                        </a:lnSpc>
                        <a:defRPr/>
                      </a:pPr>
                      <a:r>
                        <a:rPr lang="en-US" sz="1753">
                          <a:solidFill>
                            <a:srgbClr val="000000"/>
                          </a:solidFill>
                          <a:latin typeface="Open Sans Light"/>
                        </a:rPr>
                        <a:t>19</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Art &amp; Crafts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454"/>
                        </a:lnSpc>
                        <a:defRPr/>
                      </a:pPr>
                      <a:r>
                        <a:rPr lang="en-US" sz="1753">
                          <a:solidFill>
                            <a:srgbClr val="000000"/>
                          </a:solidFill>
                          <a:latin typeface="Open Sans Light"/>
                        </a:rPr>
                        <a:t>3126.0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17122" y="8220420"/>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994323" y="-1613122"/>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65071" y="930147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2975730" y="-2463722"/>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graphicFrame>
        <p:nvGraphicFramePr>
          <p:cNvPr id="6" name="Table 6"/>
          <p:cNvGraphicFramePr>
            <a:graphicFrameLocks noGrp="1"/>
          </p:cNvGraphicFramePr>
          <p:nvPr/>
        </p:nvGraphicFramePr>
        <p:xfrm>
          <a:off x="5486400" y="2730703"/>
          <a:ext cx="7315200" cy="6153150"/>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025525">
                <a:tc>
                  <a:txBody>
                    <a:bodyPr/>
                    <a:lstStyle/>
                    <a:p>
                      <a:pPr algn="ctr">
                        <a:lnSpc>
                          <a:spcPts val="2454"/>
                        </a:lnSpc>
                        <a:defRPr/>
                      </a:pPr>
                      <a:r>
                        <a:rPr lang="en-US" sz="1753">
                          <a:solidFill>
                            <a:srgbClr val="000000"/>
                          </a:solidFill>
                          <a:latin typeface="Open Sans Light Bold"/>
                        </a:rPr>
                        <a:t>Product_ID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Bold"/>
                        </a:rPr>
                        <a:t>Units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Bold"/>
                        </a:rPr>
                        <a:t>Product_Category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0"/>
                  </a:ext>
                </a:extLst>
              </a:tr>
              <a:tr h="1025525">
                <a:tc>
                  <a:txBody>
                    <a:bodyPr/>
                    <a:lstStyle/>
                    <a:p>
                      <a:pPr algn="ctr">
                        <a:lnSpc>
                          <a:spcPts val="2454"/>
                        </a:lnSpc>
                        <a:defRPr/>
                      </a:pPr>
                      <a:r>
                        <a:rPr lang="en-US" sz="1753">
                          <a:solidFill>
                            <a:srgbClr val="000000"/>
                          </a:solidFill>
                          <a:latin typeface="Open Sans Light"/>
                        </a:rPr>
                        <a:t>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1563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Art &amp; Crafts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25525">
                <a:tc>
                  <a:txBody>
                    <a:bodyPr/>
                    <a:lstStyle/>
                    <a:p>
                      <a:pPr algn="ctr">
                        <a:lnSpc>
                          <a:spcPts val="2454"/>
                        </a:lnSpc>
                        <a:defRPr/>
                      </a:pPr>
                      <a:r>
                        <a:rPr lang="en-US" sz="1753">
                          <a:solidFill>
                            <a:srgbClr val="000000"/>
                          </a:solidFill>
                          <a:latin typeface="Open Sans Light"/>
                        </a:rPr>
                        <a:t>18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1077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Toys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25525">
                <a:tc>
                  <a:txBody>
                    <a:bodyPr/>
                    <a:lstStyle/>
                    <a:p>
                      <a:pPr algn="ctr">
                        <a:lnSpc>
                          <a:spcPts val="2454"/>
                        </a:lnSpc>
                        <a:defRPr/>
                      </a:pPr>
                      <a:r>
                        <a:rPr lang="en-US" sz="1753">
                          <a:solidFill>
                            <a:srgbClr val="000000"/>
                          </a:solidFill>
                          <a:latin typeface="Open Sans Light"/>
                        </a:rPr>
                        <a:t>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1034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Games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1025525">
                <a:tc>
                  <a:txBody>
                    <a:bodyPr/>
                    <a:lstStyle/>
                    <a:p>
                      <a:pPr algn="ctr">
                        <a:lnSpc>
                          <a:spcPts val="2454"/>
                        </a:lnSpc>
                        <a:defRPr/>
                      </a:pPr>
                      <a:r>
                        <a:rPr lang="en-US" sz="1753">
                          <a:solidFill>
                            <a:srgbClr val="000000"/>
                          </a:solidFill>
                          <a:latin typeface="Open Sans Light"/>
                        </a:rPr>
                        <a:t>19</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1021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Art &amp; Crafts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r h="1025525">
                <a:tc>
                  <a:txBody>
                    <a:bodyPr/>
                    <a:lstStyle/>
                    <a:p>
                      <a:pPr algn="ctr">
                        <a:lnSpc>
                          <a:spcPts val="2454"/>
                        </a:lnSpc>
                        <a:defRPr/>
                      </a:pPr>
                      <a:r>
                        <a:rPr lang="en-US" sz="1753">
                          <a:solidFill>
                            <a:srgbClr val="000000"/>
                          </a:solidFill>
                          <a:latin typeface="Open Sans Light"/>
                        </a:rPr>
                        <a:t>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859</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Toys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TextBox 7"/>
          <p:cNvSpPr txBox="1"/>
          <p:nvPr/>
        </p:nvSpPr>
        <p:spPr>
          <a:xfrm>
            <a:off x="2641045" y="501777"/>
            <a:ext cx="13272610" cy="1581615"/>
          </a:xfrm>
          <a:prstGeom prst="rect">
            <a:avLst/>
          </a:prstGeom>
        </p:spPr>
        <p:txBody>
          <a:bodyPr lIns="0" tIns="0" rIns="0" bIns="0" rtlCol="0" anchor="t">
            <a:spAutoFit/>
          </a:bodyPr>
          <a:lstStyle/>
          <a:p>
            <a:pPr marL="0" lvl="0" indent="0" algn="ctr">
              <a:lnSpc>
                <a:spcPts val="6343"/>
              </a:lnSpc>
              <a:spcBef>
                <a:spcPct val="0"/>
              </a:spcBef>
            </a:pPr>
            <a:r>
              <a:rPr lang="en-US" sz="4664" spc="102">
                <a:solidFill>
                  <a:srgbClr val="292F33"/>
                </a:solidFill>
                <a:latin typeface="League Spartan"/>
              </a:rPr>
              <a:t>PRODUCTOS MÁS VENDIDOS EN OAXACA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912027" y="4059054"/>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Toys</a:t>
            </a:r>
          </a:p>
        </p:txBody>
      </p:sp>
      <p:sp>
        <p:nvSpPr>
          <p:cNvPr id="7" name="AutoShape 7"/>
          <p:cNvSpPr/>
          <p:nvPr/>
        </p:nvSpPr>
        <p:spPr>
          <a:xfrm flipV="1">
            <a:off x="4019465" y="3792354"/>
            <a:ext cx="10382141" cy="0"/>
          </a:xfrm>
          <a:prstGeom prst="line">
            <a:avLst/>
          </a:prstGeom>
          <a:ln w="19050" cap="flat">
            <a:solidFill>
              <a:srgbClr val="000000"/>
            </a:solidFill>
            <a:prstDash val="solid"/>
            <a:headEnd type="none" w="sm" len="sm"/>
            <a:tailEnd type="none" w="sm" len="sm"/>
          </a:ln>
        </p:spPr>
      </p:sp>
      <p:grpSp>
        <p:nvGrpSpPr>
          <p:cNvPr id="8" name="Group 8"/>
          <p:cNvGrpSpPr/>
          <p:nvPr/>
        </p:nvGrpSpPr>
        <p:grpSpPr>
          <a:xfrm>
            <a:off x="3432952" y="2619240"/>
            <a:ext cx="11422096" cy="844550"/>
            <a:chOff x="0" y="0"/>
            <a:chExt cx="776371" cy="57405"/>
          </a:xfrm>
        </p:grpSpPr>
        <p:sp>
          <p:nvSpPr>
            <p:cNvPr id="9" name="Freeform 9"/>
            <p:cNvSpPr/>
            <p:nvPr/>
          </p:nvSpPr>
          <p:spPr>
            <a:xfrm>
              <a:off x="0" y="0"/>
              <a:ext cx="776371" cy="57405"/>
            </a:xfrm>
            <a:custGeom>
              <a:avLst/>
              <a:gdLst/>
              <a:ahLst/>
              <a:cxnLst/>
              <a:rect l="l" t="t" r="r" b="b"/>
              <a:pathLst>
                <a:path w="776371" h="57405">
                  <a:moveTo>
                    <a:pt x="8811" y="0"/>
                  </a:moveTo>
                  <a:lnTo>
                    <a:pt x="767560" y="0"/>
                  </a:lnTo>
                  <a:cubicBezTo>
                    <a:pt x="772426" y="0"/>
                    <a:pt x="776371" y="3945"/>
                    <a:pt x="776371" y="8811"/>
                  </a:cubicBezTo>
                  <a:lnTo>
                    <a:pt x="776371" y="48593"/>
                  </a:lnTo>
                  <a:cubicBezTo>
                    <a:pt x="776371" y="53460"/>
                    <a:pt x="772426" y="57405"/>
                    <a:pt x="767560" y="57405"/>
                  </a:cubicBezTo>
                  <a:lnTo>
                    <a:pt x="8811" y="57405"/>
                  </a:lnTo>
                  <a:cubicBezTo>
                    <a:pt x="3945" y="57405"/>
                    <a:pt x="0" y="53460"/>
                    <a:pt x="0" y="48593"/>
                  </a:cubicBezTo>
                  <a:lnTo>
                    <a:pt x="0" y="8811"/>
                  </a:lnTo>
                  <a:cubicBezTo>
                    <a:pt x="0" y="3945"/>
                    <a:pt x="3945" y="0"/>
                    <a:pt x="8811" y="0"/>
                  </a:cubicBezTo>
                  <a:close/>
                </a:path>
              </a:pathLst>
            </a:custGeom>
            <a:solidFill>
              <a:srgbClr val="C6E0F9"/>
            </a:solidFill>
          </p:spPr>
        </p:sp>
        <p:sp>
          <p:nvSpPr>
            <p:cNvPr id="10" name="TextBox 10"/>
            <p:cNvSpPr txBox="1"/>
            <p:nvPr/>
          </p:nvSpPr>
          <p:spPr>
            <a:xfrm>
              <a:off x="0" y="-66675"/>
              <a:ext cx="812800" cy="879475"/>
            </a:xfrm>
            <a:prstGeom prst="rect">
              <a:avLst/>
            </a:prstGeom>
          </p:spPr>
          <p:txBody>
            <a:bodyPr lIns="50800" tIns="50800" rIns="50800" bIns="50800" rtlCol="0" anchor="ctr"/>
            <a:lstStyle/>
            <a:p>
              <a:pPr algn="ctr">
                <a:lnSpc>
                  <a:spcPts val="5180"/>
                </a:lnSpc>
              </a:pPr>
              <a:endParaRPr/>
            </a:p>
          </p:txBody>
        </p:sp>
      </p:grpSp>
      <p:sp>
        <p:nvSpPr>
          <p:cNvPr id="11" name="TextBox 11"/>
          <p:cNvSpPr txBox="1"/>
          <p:nvPr/>
        </p:nvSpPr>
        <p:spPr>
          <a:xfrm>
            <a:off x="8848631" y="2715116"/>
            <a:ext cx="5552975" cy="748674"/>
          </a:xfrm>
          <a:prstGeom prst="rect">
            <a:avLst/>
          </a:prstGeom>
        </p:spPr>
        <p:txBody>
          <a:bodyPr lIns="0" tIns="0" rIns="0" bIns="0" rtlCol="0" anchor="t">
            <a:spAutoFit/>
          </a:bodyPr>
          <a:lstStyle/>
          <a:p>
            <a:pPr algn="ctr">
              <a:lnSpc>
                <a:spcPts val="6044"/>
              </a:lnSpc>
            </a:pPr>
            <a:r>
              <a:rPr lang="en-US" sz="4380">
                <a:solidFill>
                  <a:srgbClr val="000000"/>
                </a:solidFill>
                <a:latin typeface="Open Sans Italics"/>
              </a:rPr>
              <a:t>Units</a:t>
            </a:r>
          </a:p>
        </p:txBody>
      </p:sp>
      <p:sp>
        <p:nvSpPr>
          <p:cNvPr id="12" name="TextBox 12"/>
          <p:cNvSpPr txBox="1"/>
          <p:nvPr/>
        </p:nvSpPr>
        <p:spPr>
          <a:xfrm>
            <a:off x="3912027" y="2716193"/>
            <a:ext cx="4936605" cy="747597"/>
          </a:xfrm>
          <a:prstGeom prst="rect">
            <a:avLst/>
          </a:prstGeom>
        </p:spPr>
        <p:txBody>
          <a:bodyPr lIns="0" tIns="0" rIns="0" bIns="0" rtlCol="0" anchor="t">
            <a:spAutoFit/>
          </a:bodyPr>
          <a:lstStyle/>
          <a:p>
            <a:pPr>
              <a:lnSpc>
                <a:spcPts val="6044"/>
              </a:lnSpc>
            </a:pPr>
            <a:r>
              <a:rPr lang="en-US" sz="4380">
                <a:solidFill>
                  <a:srgbClr val="000000"/>
                </a:solidFill>
                <a:latin typeface="Open Sans Italics"/>
              </a:rPr>
              <a:t>Product Category</a:t>
            </a:r>
          </a:p>
        </p:txBody>
      </p:sp>
      <p:sp>
        <p:nvSpPr>
          <p:cNvPr id="13" name="TextBox 13"/>
          <p:cNvSpPr txBox="1"/>
          <p:nvPr/>
        </p:nvSpPr>
        <p:spPr>
          <a:xfrm>
            <a:off x="3912027" y="4904306"/>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Art &amp; Crafts</a:t>
            </a:r>
          </a:p>
        </p:txBody>
      </p:sp>
      <p:sp>
        <p:nvSpPr>
          <p:cNvPr id="14" name="TextBox 14"/>
          <p:cNvSpPr txBox="1"/>
          <p:nvPr/>
        </p:nvSpPr>
        <p:spPr>
          <a:xfrm>
            <a:off x="3912027" y="5749558"/>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Games</a:t>
            </a:r>
          </a:p>
        </p:txBody>
      </p:sp>
      <p:sp>
        <p:nvSpPr>
          <p:cNvPr id="15" name="TextBox 15"/>
          <p:cNvSpPr txBox="1"/>
          <p:nvPr/>
        </p:nvSpPr>
        <p:spPr>
          <a:xfrm>
            <a:off x="3912027" y="6594811"/>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Sports &amp; Outdoors</a:t>
            </a:r>
          </a:p>
        </p:txBody>
      </p:sp>
      <p:sp>
        <p:nvSpPr>
          <p:cNvPr id="16" name="TextBox 16"/>
          <p:cNvSpPr txBox="1"/>
          <p:nvPr/>
        </p:nvSpPr>
        <p:spPr>
          <a:xfrm>
            <a:off x="3912027" y="7440063"/>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Electronics</a:t>
            </a:r>
          </a:p>
        </p:txBody>
      </p:sp>
      <p:sp>
        <p:nvSpPr>
          <p:cNvPr id="17" name="TextBox 17"/>
          <p:cNvSpPr txBox="1"/>
          <p:nvPr/>
        </p:nvSpPr>
        <p:spPr>
          <a:xfrm>
            <a:off x="9234421" y="4059054"/>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4217</a:t>
            </a:r>
          </a:p>
        </p:txBody>
      </p:sp>
      <p:sp>
        <p:nvSpPr>
          <p:cNvPr id="18" name="TextBox 18"/>
          <p:cNvSpPr txBox="1"/>
          <p:nvPr/>
        </p:nvSpPr>
        <p:spPr>
          <a:xfrm>
            <a:off x="9234421" y="4904306"/>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4190</a:t>
            </a:r>
          </a:p>
        </p:txBody>
      </p:sp>
      <p:sp>
        <p:nvSpPr>
          <p:cNvPr id="19" name="TextBox 19"/>
          <p:cNvSpPr txBox="1"/>
          <p:nvPr/>
        </p:nvSpPr>
        <p:spPr>
          <a:xfrm>
            <a:off x="9234421" y="5749558"/>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2470</a:t>
            </a:r>
          </a:p>
        </p:txBody>
      </p:sp>
      <p:sp>
        <p:nvSpPr>
          <p:cNvPr id="20" name="TextBox 20"/>
          <p:cNvSpPr txBox="1"/>
          <p:nvPr/>
        </p:nvSpPr>
        <p:spPr>
          <a:xfrm>
            <a:off x="9234421" y="6594811"/>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1857</a:t>
            </a:r>
          </a:p>
        </p:txBody>
      </p:sp>
      <p:sp>
        <p:nvSpPr>
          <p:cNvPr id="21" name="TextBox 21"/>
          <p:cNvSpPr txBox="1"/>
          <p:nvPr/>
        </p:nvSpPr>
        <p:spPr>
          <a:xfrm>
            <a:off x="9234421" y="7440063"/>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1223</a:t>
            </a:r>
          </a:p>
        </p:txBody>
      </p:sp>
      <p:sp>
        <p:nvSpPr>
          <p:cNvPr id="22" name="TextBox 22"/>
          <p:cNvSpPr txBox="1"/>
          <p:nvPr/>
        </p:nvSpPr>
        <p:spPr>
          <a:xfrm>
            <a:off x="3415704" y="824623"/>
            <a:ext cx="11456592" cy="721973"/>
          </a:xfrm>
          <a:prstGeom prst="rect">
            <a:avLst/>
          </a:prstGeom>
        </p:spPr>
        <p:txBody>
          <a:bodyPr lIns="0" tIns="0" rIns="0" bIns="0" rtlCol="0" anchor="t">
            <a:spAutoFit/>
          </a:bodyPr>
          <a:lstStyle/>
          <a:p>
            <a:pPr marL="0" lvl="0" indent="0" algn="ctr">
              <a:lnSpc>
                <a:spcPts val="5866"/>
              </a:lnSpc>
              <a:spcBef>
                <a:spcPct val="0"/>
              </a:spcBef>
            </a:pPr>
            <a:r>
              <a:rPr lang="en-US" sz="4313" spc="94">
                <a:solidFill>
                  <a:srgbClr val="292F33"/>
                </a:solidFill>
                <a:latin typeface="League Spartan"/>
              </a:rPr>
              <a:t>VENTAS POR CATEGORÍA EN OAXACA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808241" flipH="1">
            <a:off x="12367758" y="5774759"/>
            <a:ext cx="12080352" cy="7094461"/>
          </a:xfrm>
          <a:custGeom>
            <a:avLst/>
            <a:gdLst/>
            <a:ahLst/>
            <a:cxnLst/>
            <a:rect l="l" t="t" r="r" b="b"/>
            <a:pathLst>
              <a:path w="12080352" h="7094461">
                <a:moveTo>
                  <a:pt x="12080352" y="0"/>
                </a:moveTo>
                <a:lnTo>
                  <a:pt x="0" y="0"/>
                </a:lnTo>
                <a:lnTo>
                  <a:pt x="0" y="7094461"/>
                </a:lnTo>
                <a:lnTo>
                  <a:pt x="12080352" y="7094461"/>
                </a:lnTo>
                <a:lnTo>
                  <a:pt x="1208035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3853053" y="-3872823"/>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534651" y="-30861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402927" y="-2651940"/>
            <a:ext cx="4985647" cy="5303879"/>
          </a:xfrm>
          <a:custGeom>
            <a:avLst/>
            <a:gdLst/>
            <a:ahLst/>
            <a:cxnLst/>
            <a:rect l="l" t="t" r="r" b="b"/>
            <a:pathLst>
              <a:path w="4985647" h="5303879">
                <a:moveTo>
                  <a:pt x="0" y="0"/>
                </a:moveTo>
                <a:lnTo>
                  <a:pt x="4985646" y="0"/>
                </a:lnTo>
                <a:lnTo>
                  <a:pt x="4985646" y="5303880"/>
                </a:lnTo>
                <a:lnTo>
                  <a:pt x="0" y="5303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028700" y="1028700"/>
            <a:ext cx="16230600" cy="8229600"/>
            <a:chOff x="0" y="0"/>
            <a:chExt cx="4274726" cy="2167467"/>
          </a:xfrm>
        </p:grpSpPr>
        <p:sp>
          <p:nvSpPr>
            <p:cNvPr id="8" name="Freeform 8"/>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9525">
              <a:solidFill>
                <a:srgbClr val="000000"/>
              </a:solidFill>
            </a:ln>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3346"/>
                </a:lnSpc>
              </a:pPr>
              <a:endParaRPr/>
            </a:p>
          </p:txBody>
        </p:sp>
      </p:grpSp>
      <p:sp>
        <p:nvSpPr>
          <p:cNvPr id="10" name="Freeform 10"/>
          <p:cNvSpPr/>
          <p:nvPr/>
        </p:nvSpPr>
        <p:spPr>
          <a:xfrm>
            <a:off x="1028700" y="9258300"/>
            <a:ext cx="4349673" cy="4627312"/>
          </a:xfrm>
          <a:custGeom>
            <a:avLst/>
            <a:gdLst/>
            <a:ahLst/>
            <a:cxnLst/>
            <a:rect l="l" t="t" r="r" b="b"/>
            <a:pathLst>
              <a:path w="4349673" h="4627312">
                <a:moveTo>
                  <a:pt x="0" y="0"/>
                </a:moveTo>
                <a:lnTo>
                  <a:pt x="4349673" y="0"/>
                </a:lnTo>
                <a:lnTo>
                  <a:pt x="4349673" y="4627312"/>
                </a:lnTo>
                <a:lnTo>
                  <a:pt x="0" y="46273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1403268" y="1329706"/>
            <a:ext cx="5720692" cy="7627589"/>
          </a:xfrm>
          <a:custGeom>
            <a:avLst/>
            <a:gdLst/>
            <a:ahLst/>
            <a:cxnLst/>
            <a:rect l="l" t="t" r="r" b="b"/>
            <a:pathLst>
              <a:path w="5720692" h="7627589">
                <a:moveTo>
                  <a:pt x="0" y="0"/>
                </a:moveTo>
                <a:lnTo>
                  <a:pt x="5720692" y="0"/>
                </a:lnTo>
                <a:lnTo>
                  <a:pt x="5720692" y="7627588"/>
                </a:lnTo>
                <a:lnTo>
                  <a:pt x="0" y="7627588"/>
                </a:lnTo>
                <a:lnTo>
                  <a:pt x="0" y="0"/>
                </a:lnTo>
                <a:close/>
              </a:path>
            </a:pathLst>
          </a:custGeom>
          <a:blipFill>
            <a:blip r:embed="rId8"/>
            <a:stretch>
              <a:fillRect l="-35757" r="-42020"/>
            </a:stretch>
          </a:blipFill>
        </p:spPr>
      </p:sp>
      <p:sp>
        <p:nvSpPr>
          <p:cNvPr id="12" name="TextBox 12"/>
          <p:cNvSpPr txBox="1"/>
          <p:nvPr/>
        </p:nvSpPr>
        <p:spPr>
          <a:xfrm>
            <a:off x="1634100" y="2227858"/>
            <a:ext cx="8760492" cy="858242"/>
          </a:xfrm>
          <a:prstGeom prst="rect">
            <a:avLst/>
          </a:prstGeom>
        </p:spPr>
        <p:txBody>
          <a:bodyPr lIns="0" tIns="0" rIns="0" bIns="0" rtlCol="0" anchor="t">
            <a:spAutoFit/>
          </a:bodyPr>
          <a:lstStyle/>
          <a:p>
            <a:pPr marL="0" lvl="0" indent="0" algn="l">
              <a:lnSpc>
                <a:spcPts val="6946"/>
              </a:lnSpc>
              <a:spcBef>
                <a:spcPct val="0"/>
              </a:spcBef>
            </a:pPr>
            <a:r>
              <a:rPr lang="en-US" sz="5107" u="none" spc="112">
                <a:solidFill>
                  <a:srgbClr val="292F33"/>
                </a:solidFill>
                <a:latin typeface="League Spartan"/>
              </a:rPr>
              <a:t>CONCLUSIONES CASO 1</a:t>
            </a:r>
          </a:p>
        </p:txBody>
      </p:sp>
      <p:sp>
        <p:nvSpPr>
          <p:cNvPr id="13" name="TextBox 13"/>
          <p:cNvSpPr txBox="1"/>
          <p:nvPr/>
        </p:nvSpPr>
        <p:spPr>
          <a:xfrm>
            <a:off x="1240744" y="3642582"/>
            <a:ext cx="9547205" cy="4443851"/>
          </a:xfrm>
          <a:prstGeom prst="rect">
            <a:avLst/>
          </a:prstGeom>
        </p:spPr>
        <p:txBody>
          <a:bodyPr lIns="0" tIns="0" rIns="0" bIns="0" rtlCol="0" anchor="t">
            <a:spAutoFit/>
          </a:bodyPr>
          <a:lstStyle/>
          <a:p>
            <a:pPr marL="603494" lvl="1" indent="-301747">
              <a:lnSpc>
                <a:spcPts val="3913"/>
              </a:lnSpc>
              <a:buFont typeface="Arial"/>
              <a:buChar char="•"/>
            </a:pPr>
            <a:r>
              <a:rPr lang="en-US" sz="2795">
                <a:solidFill>
                  <a:srgbClr val="000000"/>
                </a:solidFill>
                <a:latin typeface="Open Sans"/>
              </a:rPr>
              <a:t>Los outliers se deben a ventas de gran margen de ganancias en días específicos.</a:t>
            </a:r>
          </a:p>
          <a:p>
            <a:pPr>
              <a:lnSpc>
                <a:spcPts val="3913"/>
              </a:lnSpc>
            </a:pPr>
            <a:endParaRPr lang="en-US" sz="2795">
              <a:solidFill>
                <a:srgbClr val="000000"/>
              </a:solidFill>
              <a:latin typeface="Open Sans"/>
            </a:endParaRPr>
          </a:p>
          <a:p>
            <a:pPr marL="603494" lvl="1" indent="-301747">
              <a:lnSpc>
                <a:spcPts val="3913"/>
              </a:lnSpc>
              <a:buFont typeface="Arial"/>
              <a:buChar char="•"/>
            </a:pPr>
            <a:r>
              <a:rPr lang="en-US" sz="2795">
                <a:solidFill>
                  <a:srgbClr val="000000"/>
                </a:solidFill>
                <a:latin typeface="Open Sans"/>
              </a:rPr>
              <a:t>Los productos más vendidos no coinciden con los que mayores ganancias generan a la compañía.</a:t>
            </a:r>
          </a:p>
          <a:p>
            <a:pPr>
              <a:lnSpc>
                <a:spcPts val="3913"/>
              </a:lnSpc>
            </a:pPr>
            <a:endParaRPr lang="en-US" sz="2795">
              <a:solidFill>
                <a:srgbClr val="000000"/>
              </a:solidFill>
              <a:latin typeface="Open Sans"/>
            </a:endParaRPr>
          </a:p>
          <a:p>
            <a:pPr marL="603494" lvl="1" indent="-301747">
              <a:lnSpc>
                <a:spcPts val="3913"/>
              </a:lnSpc>
              <a:buFont typeface="Arial"/>
              <a:buChar char="•"/>
            </a:pPr>
            <a:r>
              <a:rPr lang="en-US" sz="2795">
                <a:solidFill>
                  <a:srgbClr val="000000"/>
                </a:solidFill>
                <a:latin typeface="Open Sans"/>
              </a:rPr>
              <a:t>Se recomienda que los jueguetes a los que se les debe dar prioridad son aquellos de la categoría Toys y los juegos de Art &amp; Crafts.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D2CC"/>
        </a:solidFill>
        <a:effectLst/>
      </p:bgPr>
    </p:bg>
    <p:spTree>
      <p:nvGrpSpPr>
        <p:cNvPr id="1" name=""/>
        <p:cNvGrpSpPr/>
        <p:nvPr/>
      </p:nvGrpSpPr>
      <p:grpSpPr>
        <a:xfrm>
          <a:off x="0" y="0"/>
          <a:ext cx="0" cy="0"/>
          <a:chOff x="0" y="0"/>
          <a:chExt cx="0" cy="0"/>
        </a:xfrm>
      </p:grpSpPr>
      <p:sp>
        <p:nvSpPr>
          <p:cNvPr id="2" name="Freeform 2"/>
          <p:cNvSpPr/>
          <p:nvPr/>
        </p:nvSpPr>
        <p:spPr>
          <a:xfrm rot="-5835842">
            <a:off x="4760435" y="756787"/>
            <a:ext cx="8846353" cy="9789727"/>
          </a:xfrm>
          <a:custGeom>
            <a:avLst/>
            <a:gdLst/>
            <a:ahLst/>
            <a:cxnLst/>
            <a:rect l="l" t="t" r="r" b="b"/>
            <a:pathLst>
              <a:path w="8846353" h="9789727">
                <a:moveTo>
                  <a:pt x="0" y="0"/>
                </a:moveTo>
                <a:lnTo>
                  <a:pt x="8846353" y="0"/>
                </a:lnTo>
                <a:lnTo>
                  <a:pt x="8846353" y="9789727"/>
                </a:lnTo>
                <a:lnTo>
                  <a:pt x="0" y="97897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912315" y="757214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689535" y="3137050"/>
            <a:ext cx="9436561" cy="2514600"/>
          </a:xfrm>
          <a:prstGeom prst="rect">
            <a:avLst/>
          </a:prstGeom>
        </p:spPr>
        <p:txBody>
          <a:bodyPr lIns="0" tIns="0" rIns="0" bIns="0" rtlCol="0" anchor="t">
            <a:spAutoFit/>
          </a:bodyPr>
          <a:lstStyle/>
          <a:p>
            <a:pPr marL="0" lvl="0" indent="0" algn="ctr">
              <a:lnSpc>
                <a:spcPts val="20400"/>
              </a:lnSpc>
              <a:spcBef>
                <a:spcPct val="0"/>
              </a:spcBef>
            </a:pPr>
            <a:r>
              <a:rPr lang="en-US" sz="15000" spc="330">
                <a:solidFill>
                  <a:srgbClr val="292F33"/>
                </a:solidFill>
                <a:latin typeface="League Spartan"/>
              </a:rPr>
              <a:t>CASO 2</a:t>
            </a:r>
          </a:p>
        </p:txBody>
      </p:sp>
      <p:sp>
        <p:nvSpPr>
          <p:cNvPr id="5" name="TextBox 5"/>
          <p:cNvSpPr txBox="1"/>
          <p:nvPr/>
        </p:nvSpPr>
        <p:spPr>
          <a:xfrm>
            <a:off x="4574496" y="6469963"/>
            <a:ext cx="9436561" cy="745294"/>
          </a:xfrm>
          <a:prstGeom prst="rect">
            <a:avLst/>
          </a:prstGeom>
        </p:spPr>
        <p:txBody>
          <a:bodyPr lIns="0" tIns="0" rIns="0" bIns="0" rtlCol="0" anchor="t">
            <a:spAutoFit/>
          </a:bodyPr>
          <a:lstStyle/>
          <a:p>
            <a:pPr marL="0" lvl="0" indent="0" algn="ctr">
              <a:lnSpc>
                <a:spcPts val="6092"/>
              </a:lnSpc>
              <a:spcBef>
                <a:spcPct val="0"/>
              </a:spcBef>
            </a:pPr>
            <a:r>
              <a:rPr lang="en-US" sz="4479" spc="98">
                <a:solidFill>
                  <a:srgbClr val="292F33"/>
                </a:solidFill>
                <a:latin typeface="League Spartan"/>
              </a:rPr>
              <a:t>MONTERREY</a:t>
            </a:r>
          </a:p>
        </p:txBody>
      </p:sp>
      <p:sp>
        <p:nvSpPr>
          <p:cNvPr id="6" name="Freeform 6"/>
          <p:cNvSpPr/>
          <p:nvPr/>
        </p:nvSpPr>
        <p:spPr>
          <a:xfrm rot="3482184">
            <a:off x="1173785" y="-426546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89393">
            <a:off x="14096021" y="1164683"/>
            <a:ext cx="10586321" cy="9720168"/>
          </a:xfrm>
          <a:custGeom>
            <a:avLst/>
            <a:gdLst/>
            <a:ahLst/>
            <a:cxnLst/>
            <a:rect l="l" t="t" r="r" b="b"/>
            <a:pathLst>
              <a:path w="10586321" h="9720168">
                <a:moveTo>
                  <a:pt x="0" y="0"/>
                </a:moveTo>
                <a:lnTo>
                  <a:pt x="10586321" y="0"/>
                </a:lnTo>
                <a:lnTo>
                  <a:pt x="10586321" y="9720167"/>
                </a:lnTo>
                <a:lnTo>
                  <a:pt x="0" y="9720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TextBox 2"/>
          <p:cNvSpPr txBox="1"/>
          <p:nvPr/>
        </p:nvSpPr>
        <p:spPr>
          <a:xfrm>
            <a:off x="485312" y="2318686"/>
            <a:ext cx="13107911" cy="555357"/>
          </a:xfrm>
          <a:prstGeom prst="rect">
            <a:avLst/>
          </a:prstGeom>
        </p:spPr>
        <p:txBody>
          <a:bodyPr lIns="0" tIns="0" rIns="0" bIns="0" rtlCol="0" anchor="t">
            <a:spAutoFit/>
          </a:bodyPr>
          <a:lstStyle/>
          <a:p>
            <a:pPr marL="0" lvl="1" indent="0" algn="l">
              <a:lnSpc>
                <a:spcPts val="4564"/>
              </a:lnSpc>
              <a:spcBef>
                <a:spcPct val="0"/>
              </a:spcBef>
            </a:pPr>
            <a:r>
              <a:rPr lang="en-US" sz="3260">
                <a:solidFill>
                  <a:srgbClr val="010101"/>
                </a:solidFill>
                <a:latin typeface="Open Sans"/>
              </a:rPr>
              <a:t>División en conjunto de entrenamiento y prueba</a:t>
            </a:r>
          </a:p>
        </p:txBody>
      </p:sp>
      <p:sp>
        <p:nvSpPr>
          <p:cNvPr id="3" name="Freeform 3"/>
          <p:cNvSpPr/>
          <p:nvPr/>
        </p:nvSpPr>
        <p:spPr>
          <a:xfrm>
            <a:off x="-1771699" y="9371210"/>
            <a:ext cx="9719988" cy="8924716"/>
          </a:xfrm>
          <a:custGeom>
            <a:avLst/>
            <a:gdLst/>
            <a:ahLst/>
            <a:cxnLst/>
            <a:rect l="l" t="t" r="r" b="b"/>
            <a:pathLst>
              <a:path w="9719988" h="8924716">
                <a:moveTo>
                  <a:pt x="0" y="0"/>
                </a:moveTo>
                <a:lnTo>
                  <a:pt x="9719988" y="0"/>
                </a:lnTo>
                <a:lnTo>
                  <a:pt x="9719988"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390144" y="5858904"/>
            <a:ext cx="11507712" cy="4114489"/>
          </a:xfrm>
          <a:custGeom>
            <a:avLst/>
            <a:gdLst/>
            <a:ahLst/>
            <a:cxnLst/>
            <a:rect l="l" t="t" r="r" b="b"/>
            <a:pathLst>
              <a:path w="11507712" h="4114489">
                <a:moveTo>
                  <a:pt x="0" y="0"/>
                </a:moveTo>
                <a:lnTo>
                  <a:pt x="11507712" y="0"/>
                </a:lnTo>
                <a:lnTo>
                  <a:pt x="11507712" y="4114489"/>
                </a:lnTo>
                <a:lnTo>
                  <a:pt x="0" y="4114489"/>
                </a:lnTo>
                <a:lnTo>
                  <a:pt x="0" y="0"/>
                </a:lnTo>
                <a:close/>
              </a:path>
            </a:pathLst>
          </a:custGeom>
          <a:blipFill>
            <a:blip r:embed="rId6"/>
            <a:stretch>
              <a:fillRect/>
            </a:stretch>
          </a:blipFill>
        </p:spPr>
      </p:sp>
      <p:sp>
        <p:nvSpPr>
          <p:cNvPr id="8" name="TextBox 8"/>
          <p:cNvSpPr txBox="1"/>
          <p:nvPr/>
        </p:nvSpPr>
        <p:spPr>
          <a:xfrm>
            <a:off x="2866437" y="631665"/>
            <a:ext cx="13628309" cy="1258165"/>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PROPUESTA DE SOLUCIÓN 1: AJUSTE DE UN MODELO PARA LA CIUDAD</a:t>
            </a:r>
          </a:p>
        </p:txBody>
      </p:sp>
      <p:sp>
        <p:nvSpPr>
          <p:cNvPr id="9" name="TextBox 9"/>
          <p:cNvSpPr txBox="1"/>
          <p:nvPr/>
        </p:nvSpPr>
        <p:spPr>
          <a:xfrm>
            <a:off x="178946" y="3321951"/>
            <a:ext cx="9501645" cy="8605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en el df_train:  510</a:t>
            </a:r>
          </a:p>
          <a:p>
            <a:pPr>
              <a:lnSpc>
                <a:spcPts val="3492"/>
              </a:lnSpc>
              <a:spcBef>
                <a:spcPct val="0"/>
              </a:spcBef>
            </a:pPr>
            <a:r>
              <a:rPr lang="en-US" sz="2494">
                <a:solidFill>
                  <a:srgbClr val="293237"/>
                </a:solidFill>
                <a:latin typeface="Open Sans Light"/>
              </a:rPr>
              <a:t>Registros en el df_test:  128</a:t>
            </a:r>
          </a:p>
        </p:txBody>
      </p:sp>
      <p:sp>
        <p:nvSpPr>
          <p:cNvPr id="10" name="TextBox 10"/>
          <p:cNvSpPr txBox="1"/>
          <p:nvPr/>
        </p:nvSpPr>
        <p:spPr>
          <a:xfrm>
            <a:off x="4929769" y="3321951"/>
            <a:ext cx="9501645" cy="30513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finales del conjunto de entrenamiento</a:t>
            </a:r>
          </a:p>
          <a:p>
            <a:pPr>
              <a:lnSpc>
                <a:spcPts val="3492"/>
              </a:lnSpc>
            </a:pPr>
            <a:r>
              <a:rPr lang="en-US" sz="2494">
                <a:solidFill>
                  <a:srgbClr val="293237"/>
                </a:solidFill>
                <a:latin typeface="Open Sans Light"/>
              </a:rPr>
              <a:t>          Date  Operation_profit</a:t>
            </a:r>
          </a:p>
          <a:p>
            <a:pPr>
              <a:lnSpc>
                <a:spcPts val="3492"/>
              </a:lnSpc>
            </a:pPr>
            <a:r>
              <a:rPr lang="en-US" sz="2494">
                <a:solidFill>
                  <a:srgbClr val="293237"/>
                </a:solidFill>
                <a:latin typeface="Open Sans Light"/>
              </a:rPr>
              <a:t>507 2018-05-23             533.0</a:t>
            </a:r>
          </a:p>
          <a:p>
            <a:pPr>
              <a:lnSpc>
                <a:spcPts val="3492"/>
              </a:lnSpc>
            </a:pPr>
            <a:r>
              <a:rPr lang="en-US" sz="2494">
                <a:solidFill>
                  <a:srgbClr val="293237"/>
                </a:solidFill>
                <a:latin typeface="Open Sans Light"/>
              </a:rPr>
              <a:t>508 2018-05-24             396.0</a:t>
            </a:r>
          </a:p>
          <a:p>
            <a:pPr>
              <a:lnSpc>
                <a:spcPts val="3492"/>
              </a:lnSpc>
            </a:pPr>
            <a:r>
              <a:rPr lang="en-US" sz="2494">
                <a:solidFill>
                  <a:srgbClr val="293237"/>
                </a:solidFill>
                <a:latin typeface="Open Sans Light"/>
              </a:rPr>
              <a:t>509 2018-05-25             268.0</a:t>
            </a:r>
          </a:p>
          <a:p>
            <a:pPr>
              <a:lnSpc>
                <a:spcPts val="3492"/>
              </a:lnSpc>
            </a:pPr>
            <a:endParaRPr lang="en-US" sz="2494">
              <a:solidFill>
                <a:srgbClr val="293237"/>
              </a:solidFill>
              <a:latin typeface="Open Sans Light"/>
            </a:endParaRPr>
          </a:p>
          <a:p>
            <a:pPr>
              <a:lnSpc>
                <a:spcPts val="3492"/>
              </a:lnSpc>
              <a:spcBef>
                <a:spcPct val="0"/>
              </a:spcBef>
            </a:pPr>
            <a:endParaRPr lang="en-US" sz="2494">
              <a:solidFill>
                <a:srgbClr val="293237"/>
              </a:solidFill>
              <a:latin typeface="Open Sans Light"/>
            </a:endParaRPr>
          </a:p>
        </p:txBody>
      </p:sp>
      <p:sp>
        <p:nvSpPr>
          <p:cNvPr id="11" name="TextBox 11"/>
          <p:cNvSpPr txBox="1"/>
          <p:nvPr/>
        </p:nvSpPr>
        <p:spPr>
          <a:xfrm>
            <a:off x="12170349" y="3322415"/>
            <a:ext cx="7268629" cy="30513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iniciales del conjunto de prueba</a:t>
            </a:r>
          </a:p>
          <a:p>
            <a:pPr>
              <a:lnSpc>
                <a:spcPts val="3492"/>
              </a:lnSpc>
            </a:pPr>
            <a:r>
              <a:rPr lang="en-US" sz="2494">
                <a:solidFill>
                  <a:srgbClr val="293237"/>
                </a:solidFill>
                <a:latin typeface="Open Sans Light"/>
              </a:rPr>
              <a:t>          Date  Operation_profit</a:t>
            </a:r>
          </a:p>
          <a:p>
            <a:pPr>
              <a:lnSpc>
                <a:spcPts val="3492"/>
              </a:lnSpc>
            </a:pPr>
            <a:r>
              <a:rPr lang="en-US" sz="2494">
                <a:solidFill>
                  <a:srgbClr val="293237"/>
                </a:solidFill>
                <a:latin typeface="Open Sans Light"/>
              </a:rPr>
              <a:t>510 2018-05-26             527.0</a:t>
            </a:r>
          </a:p>
          <a:p>
            <a:pPr>
              <a:lnSpc>
                <a:spcPts val="3492"/>
              </a:lnSpc>
            </a:pPr>
            <a:r>
              <a:rPr lang="en-US" sz="2494">
                <a:solidFill>
                  <a:srgbClr val="293237"/>
                </a:solidFill>
                <a:latin typeface="Open Sans Light"/>
              </a:rPr>
              <a:t>511 2018-05-27            1093.0</a:t>
            </a:r>
          </a:p>
          <a:p>
            <a:pPr>
              <a:lnSpc>
                <a:spcPts val="3492"/>
              </a:lnSpc>
            </a:pPr>
            <a:r>
              <a:rPr lang="en-US" sz="2494">
                <a:solidFill>
                  <a:srgbClr val="293237"/>
                </a:solidFill>
                <a:latin typeface="Open Sans Light"/>
              </a:rPr>
              <a:t>512 2018-05-28             513.0</a:t>
            </a:r>
          </a:p>
          <a:p>
            <a:pPr>
              <a:lnSpc>
                <a:spcPts val="3492"/>
              </a:lnSpc>
            </a:pPr>
            <a:endParaRPr lang="en-US" sz="2494">
              <a:solidFill>
                <a:srgbClr val="293237"/>
              </a:solidFill>
              <a:latin typeface="Open Sans Light"/>
            </a:endParaRPr>
          </a:p>
          <a:p>
            <a:pPr>
              <a:lnSpc>
                <a:spcPts val="3492"/>
              </a:lnSpc>
              <a:spcBef>
                <a:spcPct val="0"/>
              </a:spcBef>
            </a:pPr>
            <a:endParaRPr lang="en-US" sz="2494">
              <a:solidFill>
                <a:srgbClr val="293237"/>
              </a:solidFill>
              <a:latin typeface="Open Sa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3031105" y="5012506"/>
            <a:ext cx="8858435" cy="5202317"/>
          </a:xfrm>
          <a:custGeom>
            <a:avLst/>
            <a:gdLst/>
            <a:ahLst/>
            <a:cxnLst/>
            <a:rect l="l" t="t" r="r" b="b"/>
            <a:pathLst>
              <a:path w="8858435" h="5202317">
                <a:moveTo>
                  <a:pt x="8858435" y="0"/>
                </a:moveTo>
                <a:lnTo>
                  <a:pt x="0" y="0"/>
                </a:lnTo>
                <a:lnTo>
                  <a:pt x="0" y="5202317"/>
                </a:lnTo>
                <a:lnTo>
                  <a:pt x="8858435" y="5202317"/>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982932">
            <a:off x="1892569" y="3761028"/>
            <a:ext cx="4831528" cy="4348375"/>
          </a:xfrm>
          <a:custGeom>
            <a:avLst/>
            <a:gdLst/>
            <a:ahLst/>
            <a:cxnLst/>
            <a:rect l="l" t="t" r="r" b="b"/>
            <a:pathLst>
              <a:path w="4831528" h="4348375">
                <a:moveTo>
                  <a:pt x="0" y="0"/>
                </a:moveTo>
                <a:lnTo>
                  <a:pt x="4831528" y="0"/>
                </a:lnTo>
                <a:lnTo>
                  <a:pt x="4831528" y="4348374"/>
                </a:lnTo>
                <a:lnTo>
                  <a:pt x="0" y="43483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828372" y="923925"/>
            <a:ext cx="8631256" cy="911498"/>
          </a:xfrm>
          <a:prstGeom prst="rect">
            <a:avLst/>
          </a:prstGeom>
        </p:spPr>
        <p:txBody>
          <a:bodyPr lIns="0" tIns="0" rIns="0" bIns="0" rtlCol="0" anchor="t">
            <a:spAutoFit/>
          </a:bodyPr>
          <a:lstStyle/>
          <a:p>
            <a:pPr marL="0" lvl="0" indent="0" algn="ctr">
              <a:lnSpc>
                <a:spcPts val="7418"/>
              </a:lnSpc>
              <a:spcBef>
                <a:spcPct val="0"/>
              </a:spcBef>
            </a:pPr>
            <a:r>
              <a:rPr lang="en-US" sz="5299">
                <a:solidFill>
                  <a:srgbClr val="293237"/>
                </a:solidFill>
                <a:latin typeface="League Spartan Bold"/>
              </a:rPr>
              <a:t>ESTACIONARIEDAD</a:t>
            </a:r>
          </a:p>
        </p:txBody>
      </p:sp>
      <p:sp>
        <p:nvSpPr>
          <p:cNvPr id="8" name="Freeform 8"/>
          <p:cNvSpPr/>
          <p:nvPr/>
        </p:nvSpPr>
        <p:spPr>
          <a:xfrm rot="1286044">
            <a:off x="1879416" y="3670068"/>
            <a:ext cx="4107156" cy="3524686"/>
          </a:xfrm>
          <a:custGeom>
            <a:avLst/>
            <a:gdLst/>
            <a:ahLst/>
            <a:cxnLst/>
            <a:rect l="l" t="t" r="r" b="b"/>
            <a:pathLst>
              <a:path w="4107156" h="3524686">
                <a:moveTo>
                  <a:pt x="0" y="0"/>
                </a:moveTo>
                <a:lnTo>
                  <a:pt x="4107155" y="0"/>
                </a:lnTo>
                <a:lnTo>
                  <a:pt x="4107155" y="3524687"/>
                </a:lnTo>
                <a:lnTo>
                  <a:pt x="0" y="35246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2752299" y="4603766"/>
            <a:ext cx="2361388" cy="1600141"/>
          </a:xfrm>
          <a:prstGeom prst="rect">
            <a:avLst/>
          </a:prstGeom>
        </p:spPr>
        <p:txBody>
          <a:bodyPr lIns="0" tIns="0" rIns="0" bIns="0" rtlCol="0" anchor="t">
            <a:spAutoFit/>
          </a:bodyPr>
          <a:lstStyle/>
          <a:p>
            <a:pPr algn="ctr">
              <a:lnSpc>
                <a:spcPts val="4299"/>
              </a:lnSpc>
              <a:spcBef>
                <a:spcPct val="0"/>
              </a:spcBef>
            </a:pPr>
            <a:r>
              <a:rPr lang="en-US" sz="3071">
                <a:solidFill>
                  <a:srgbClr val="293237"/>
                </a:solidFill>
                <a:latin typeface="Open Sans Light Bold"/>
              </a:rPr>
              <a:t>Generación de parámetros</a:t>
            </a:r>
          </a:p>
        </p:txBody>
      </p:sp>
      <p:sp>
        <p:nvSpPr>
          <p:cNvPr id="10" name="Freeform 10"/>
          <p:cNvSpPr/>
          <p:nvPr/>
        </p:nvSpPr>
        <p:spPr>
          <a:xfrm rot="982932">
            <a:off x="6728236" y="3824243"/>
            <a:ext cx="4831528" cy="4348375"/>
          </a:xfrm>
          <a:custGeom>
            <a:avLst/>
            <a:gdLst/>
            <a:ahLst/>
            <a:cxnLst/>
            <a:rect l="l" t="t" r="r" b="b"/>
            <a:pathLst>
              <a:path w="4831528" h="4348375">
                <a:moveTo>
                  <a:pt x="0" y="0"/>
                </a:moveTo>
                <a:lnTo>
                  <a:pt x="4831528" y="0"/>
                </a:lnTo>
                <a:lnTo>
                  <a:pt x="4831528" y="4348375"/>
                </a:lnTo>
                <a:lnTo>
                  <a:pt x="0" y="43483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1286044">
            <a:off x="6715082" y="3733284"/>
            <a:ext cx="4107156" cy="3524686"/>
          </a:xfrm>
          <a:custGeom>
            <a:avLst/>
            <a:gdLst/>
            <a:ahLst/>
            <a:cxnLst/>
            <a:rect l="l" t="t" r="r" b="b"/>
            <a:pathLst>
              <a:path w="4107156" h="3524686">
                <a:moveTo>
                  <a:pt x="0" y="0"/>
                </a:moveTo>
                <a:lnTo>
                  <a:pt x="4107156" y="0"/>
                </a:lnTo>
                <a:lnTo>
                  <a:pt x="4107156" y="3524686"/>
                </a:lnTo>
                <a:lnTo>
                  <a:pt x="0" y="35246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7239236" y="4628138"/>
            <a:ext cx="3058848" cy="1835386"/>
          </a:xfrm>
          <a:prstGeom prst="rect">
            <a:avLst/>
          </a:prstGeom>
        </p:spPr>
        <p:txBody>
          <a:bodyPr lIns="0" tIns="0" rIns="0" bIns="0" rtlCol="0" anchor="t">
            <a:spAutoFit/>
          </a:bodyPr>
          <a:lstStyle/>
          <a:p>
            <a:pPr algn="ctr">
              <a:lnSpc>
                <a:spcPts val="3709"/>
              </a:lnSpc>
              <a:spcBef>
                <a:spcPct val="0"/>
              </a:spcBef>
            </a:pPr>
            <a:r>
              <a:rPr lang="en-US" sz="2649">
                <a:solidFill>
                  <a:srgbClr val="293237"/>
                </a:solidFill>
                <a:latin typeface="Open Sans Light Bold"/>
              </a:rPr>
              <a:t>Generar una serie estacionaria en el conjunto de entrenamiento</a:t>
            </a:r>
          </a:p>
        </p:txBody>
      </p:sp>
      <p:sp>
        <p:nvSpPr>
          <p:cNvPr id="13" name="Freeform 13"/>
          <p:cNvSpPr/>
          <p:nvPr/>
        </p:nvSpPr>
        <p:spPr>
          <a:xfrm rot="982932">
            <a:off x="11565699" y="3950674"/>
            <a:ext cx="4831528" cy="4348375"/>
          </a:xfrm>
          <a:custGeom>
            <a:avLst/>
            <a:gdLst/>
            <a:ahLst/>
            <a:cxnLst/>
            <a:rect l="l" t="t" r="r" b="b"/>
            <a:pathLst>
              <a:path w="4831528" h="4348375">
                <a:moveTo>
                  <a:pt x="0" y="0"/>
                </a:moveTo>
                <a:lnTo>
                  <a:pt x="4831527" y="0"/>
                </a:lnTo>
                <a:lnTo>
                  <a:pt x="4831527" y="4348375"/>
                </a:lnTo>
                <a:lnTo>
                  <a:pt x="0" y="43483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rot="1286044">
            <a:off x="11552545" y="3859715"/>
            <a:ext cx="4107156" cy="3524686"/>
          </a:xfrm>
          <a:custGeom>
            <a:avLst/>
            <a:gdLst/>
            <a:ahLst/>
            <a:cxnLst/>
            <a:rect l="l" t="t" r="r" b="b"/>
            <a:pathLst>
              <a:path w="4107156" h="3524686">
                <a:moveTo>
                  <a:pt x="0" y="0"/>
                </a:moveTo>
                <a:lnTo>
                  <a:pt x="4107155" y="0"/>
                </a:lnTo>
                <a:lnTo>
                  <a:pt x="4107155" y="3524686"/>
                </a:lnTo>
                <a:lnTo>
                  <a:pt x="0" y="35246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12063885" y="4659081"/>
            <a:ext cx="3020849" cy="1887854"/>
          </a:xfrm>
          <a:prstGeom prst="rect">
            <a:avLst/>
          </a:prstGeom>
        </p:spPr>
        <p:txBody>
          <a:bodyPr lIns="0" tIns="0" rIns="0" bIns="0" rtlCol="0" anchor="t">
            <a:spAutoFit/>
          </a:bodyPr>
          <a:lstStyle/>
          <a:p>
            <a:pPr algn="ctr">
              <a:lnSpc>
                <a:spcPts val="3045"/>
              </a:lnSpc>
              <a:spcBef>
                <a:spcPct val="0"/>
              </a:spcBef>
            </a:pPr>
            <a:r>
              <a:rPr lang="en-US" sz="2175">
                <a:solidFill>
                  <a:srgbClr val="293237"/>
                </a:solidFill>
                <a:latin typeface="Open Sans Light Bold"/>
              </a:rPr>
              <a:t>Agregar los cycles+1 pasos hacia a tras para no perder predicciones al hacer las diferenciaciones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281791" flipV="1">
            <a:off x="-4549525" y="-4464480"/>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8" name="Table 8"/>
          <p:cNvGraphicFramePr>
            <a:graphicFrameLocks noGrp="1"/>
          </p:cNvGraphicFramePr>
          <p:nvPr/>
        </p:nvGraphicFramePr>
        <p:xfrm>
          <a:off x="4905610" y="2739530"/>
          <a:ext cx="8476780" cy="6518772"/>
        </p:xfrm>
        <a:graphic>
          <a:graphicData uri="http://schemas.openxmlformats.org/drawingml/2006/table">
            <a:tbl>
              <a:tblPr/>
              <a:tblGrid>
                <a:gridCol w="4238390">
                  <a:extLst>
                    <a:ext uri="{9D8B030D-6E8A-4147-A177-3AD203B41FA5}">
                      <a16:colId xmlns:a16="http://schemas.microsoft.com/office/drawing/2014/main" val="20000"/>
                    </a:ext>
                  </a:extLst>
                </a:gridCol>
                <a:gridCol w="4238390">
                  <a:extLst>
                    <a:ext uri="{9D8B030D-6E8A-4147-A177-3AD203B41FA5}">
                      <a16:colId xmlns:a16="http://schemas.microsoft.com/office/drawing/2014/main" val="20001"/>
                    </a:ext>
                  </a:extLst>
                </a:gridCol>
              </a:tblGrid>
              <a:tr h="1086462">
                <a:tc>
                  <a:txBody>
                    <a:bodyPr/>
                    <a:lstStyle/>
                    <a:p>
                      <a:pPr algn="ctr">
                        <a:lnSpc>
                          <a:spcPts val="2454"/>
                        </a:lnSpc>
                        <a:defRPr/>
                      </a:pPr>
                      <a:r>
                        <a:rPr lang="en-US" sz="1753">
                          <a:solidFill>
                            <a:srgbClr val="000000"/>
                          </a:solidFill>
                          <a:latin typeface="Open Sans Light Bold"/>
                        </a:rPr>
                        <a:t>Date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Bold"/>
                        </a:rPr>
                        <a:t>Operation_profit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086462">
                <a:tc>
                  <a:txBody>
                    <a:bodyPr/>
                    <a:lstStyle/>
                    <a:p>
                      <a:pPr algn="ctr">
                        <a:lnSpc>
                          <a:spcPts val="2454"/>
                        </a:lnSpc>
                        <a:defRPr/>
                      </a:pPr>
                      <a:r>
                        <a:rPr lang="en-US" sz="1753">
                          <a:solidFill>
                            <a:srgbClr val="000000"/>
                          </a:solidFill>
                          <a:latin typeface="Open Sans Light"/>
                        </a:rPr>
                        <a:t>2017-01-02</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5.832454</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086462">
                <a:tc>
                  <a:txBody>
                    <a:bodyPr/>
                    <a:lstStyle/>
                    <a:p>
                      <a:pPr algn="ctr">
                        <a:lnSpc>
                          <a:spcPts val="2454"/>
                        </a:lnSpc>
                        <a:defRPr/>
                      </a:pPr>
                      <a:r>
                        <a:rPr lang="en-US" sz="1753">
                          <a:solidFill>
                            <a:srgbClr val="000000"/>
                          </a:solidFill>
                          <a:latin typeface="Open Sans Light"/>
                        </a:rPr>
                        <a:t>2017-01-03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-0.753164</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086462">
                <a:tc>
                  <a:txBody>
                    <a:bodyPr/>
                    <a:lstStyle/>
                    <a:p>
                      <a:pPr algn="ctr">
                        <a:lnSpc>
                          <a:spcPts val="2454"/>
                        </a:lnSpc>
                        <a:defRPr/>
                      </a:pPr>
                      <a:r>
                        <a:rPr lang="en-US" sz="1753">
                          <a:solidFill>
                            <a:srgbClr val="000000"/>
                          </a:solidFill>
                          <a:latin typeface="Open Sans Light"/>
                        </a:rPr>
                        <a:t>2017-01-04</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2.070810</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r h="1086462">
                <a:tc>
                  <a:txBody>
                    <a:bodyPr/>
                    <a:lstStyle/>
                    <a:p>
                      <a:pPr algn="ctr">
                        <a:lnSpc>
                          <a:spcPts val="2454"/>
                        </a:lnSpc>
                        <a:defRPr/>
                      </a:pPr>
                      <a:r>
                        <a:rPr lang="en-US" sz="1753">
                          <a:solidFill>
                            <a:srgbClr val="000000"/>
                          </a:solidFill>
                          <a:latin typeface="Open Sans Light"/>
                        </a:rPr>
                        <a:t>2017-01-05</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0.655239</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4"/>
                  </a:ext>
                </a:extLst>
              </a:tr>
              <a:tr h="1086462">
                <a:tc>
                  <a:txBody>
                    <a:bodyPr/>
                    <a:lstStyle/>
                    <a:p>
                      <a:pPr algn="ctr">
                        <a:lnSpc>
                          <a:spcPts val="2454"/>
                        </a:lnSpc>
                        <a:defRPr/>
                      </a:pPr>
                      <a:r>
                        <a:rPr lang="en-US" sz="1753">
                          <a:solidFill>
                            <a:srgbClr val="000000"/>
                          </a:solidFill>
                          <a:latin typeface="Open Sans Light"/>
                        </a:rPr>
                        <a:t>2017-01-06</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2.224337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TextBox 9"/>
          <p:cNvSpPr txBox="1"/>
          <p:nvPr/>
        </p:nvSpPr>
        <p:spPr>
          <a:xfrm>
            <a:off x="2414186" y="520745"/>
            <a:ext cx="13459628" cy="1852817"/>
          </a:xfrm>
          <a:prstGeom prst="rect">
            <a:avLst/>
          </a:prstGeom>
        </p:spPr>
        <p:txBody>
          <a:bodyPr lIns="0" tIns="0" rIns="0" bIns="0" rtlCol="0" anchor="t">
            <a:spAutoFit/>
          </a:bodyPr>
          <a:lstStyle/>
          <a:p>
            <a:pPr marL="0" lvl="0" indent="0" algn="ctr">
              <a:lnSpc>
                <a:spcPts val="7418"/>
              </a:lnSpc>
              <a:spcBef>
                <a:spcPct val="0"/>
              </a:spcBef>
            </a:pPr>
            <a:r>
              <a:rPr lang="en-US" sz="5299">
                <a:solidFill>
                  <a:srgbClr val="293237"/>
                </a:solidFill>
                <a:latin typeface="League Spartan Bold"/>
              </a:rPr>
              <a:t>SERIE ESTACIONARIA PARA EL CONJUNTO DE ENTRENAMIENTO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20485" y="7535821"/>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1058936" y="-1820642"/>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00458" y="909395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3040343" y="-2671241"/>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6" name="Freeform 6"/>
          <p:cNvSpPr/>
          <p:nvPr/>
        </p:nvSpPr>
        <p:spPr>
          <a:xfrm>
            <a:off x="1028700" y="3031255"/>
            <a:ext cx="14915279" cy="5332837"/>
          </a:xfrm>
          <a:custGeom>
            <a:avLst/>
            <a:gdLst/>
            <a:ahLst/>
            <a:cxnLst/>
            <a:rect l="l" t="t" r="r" b="b"/>
            <a:pathLst>
              <a:path w="14915279" h="5332837">
                <a:moveTo>
                  <a:pt x="0" y="0"/>
                </a:moveTo>
                <a:lnTo>
                  <a:pt x="14915279" y="0"/>
                </a:lnTo>
                <a:lnTo>
                  <a:pt x="14915279" y="5332837"/>
                </a:lnTo>
                <a:lnTo>
                  <a:pt x="0" y="5332837"/>
                </a:lnTo>
                <a:lnTo>
                  <a:pt x="0" y="0"/>
                </a:lnTo>
                <a:close/>
              </a:path>
            </a:pathLst>
          </a:custGeom>
          <a:blipFill>
            <a:blip r:embed="rId5"/>
            <a:stretch>
              <a:fillRect/>
            </a:stretch>
          </a:blipFill>
        </p:spPr>
      </p:sp>
      <p:sp>
        <p:nvSpPr>
          <p:cNvPr id="7" name="TextBox 7"/>
          <p:cNvSpPr txBox="1"/>
          <p:nvPr/>
        </p:nvSpPr>
        <p:spPr>
          <a:xfrm>
            <a:off x="9144000" y="952500"/>
            <a:ext cx="5503842" cy="652113"/>
          </a:xfrm>
          <a:prstGeom prst="rect">
            <a:avLst/>
          </a:prstGeom>
        </p:spPr>
        <p:txBody>
          <a:bodyPr lIns="0" tIns="0" rIns="0" bIns="0" rtlCol="0" anchor="t">
            <a:spAutoFit/>
          </a:bodyPr>
          <a:lstStyle/>
          <a:p>
            <a:pPr>
              <a:lnSpc>
                <a:spcPts val="5355"/>
              </a:lnSpc>
              <a:spcBef>
                <a:spcPct val="0"/>
              </a:spcBef>
            </a:pPr>
            <a:r>
              <a:rPr lang="en-US" sz="3825">
                <a:solidFill>
                  <a:srgbClr val="293237"/>
                </a:solidFill>
                <a:latin typeface="Open Sans Light Bold"/>
              </a:rPr>
              <a:t>SERIE ESTACIONARIA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3769085" y="-3488161"/>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04108" y="5381503"/>
            <a:ext cx="2881094" cy="2881094"/>
          </a:xfrm>
          <a:custGeom>
            <a:avLst/>
            <a:gdLst/>
            <a:ahLst/>
            <a:cxnLst/>
            <a:rect l="l" t="t" r="r" b="b"/>
            <a:pathLst>
              <a:path w="2881094" h="2881094">
                <a:moveTo>
                  <a:pt x="0" y="0"/>
                </a:moveTo>
                <a:lnTo>
                  <a:pt x="2881093" y="0"/>
                </a:lnTo>
                <a:lnTo>
                  <a:pt x="2881093" y="2881093"/>
                </a:lnTo>
                <a:lnTo>
                  <a:pt x="0" y="2881093"/>
                </a:lnTo>
                <a:lnTo>
                  <a:pt x="0" y="0"/>
                </a:lnTo>
                <a:close/>
              </a:path>
            </a:pathLst>
          </a:custGeom>
          <a:blipFill>
            <a:blip r:embed="rId8"/>
            <a:stretch>
              <a:fillRect/>
            </a:stretch>
          </a:blipFill>
        </p:spPr>
      </p:sp>
      <p:sp>
        <p:nvSpPr>
          <p:cNvPr id="6" name="TextBox 6"/>
          <p:cNvSpPr txBox="1"/>
          <p:nvPr/>
        </p:nvSpPr>
        <p:spPr>
          <a:xfrm>
            <a:off x="7904701" y="690130"/>
            <a:ext cx="9354599" cy="619990"/>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VALIDACIÓN DE ESTACIONARIEDAD</a:t>
            </a:r>
          </a:p>
        </p:txBody>
      </p:sp>
      <p:sp>
        <p:nvSpPr>
          <p:cNvPr id="7" name="TextBox 7"/>
          <p:cNvSpPr txBox="1"/>
          <p:nvPr/>
        </p:nvSpPr>
        <p:spPr>
          <a:xfrm>
            <a:off x="2544655" y="2858220"/>
            <a:ext cx="6599345" cy="422403"/>
          </a:xfrm>
          <a:prstGeom prst="rect">
            <a:avLst/>
          </a:prstGeom>
        </p:spPr>
        <p:txBody>
          <a:bodyPr lIns="0" tIns="0" rIns="0" bIns="0" rtlCol="0" anchor="t">
            <a:spAutoFit/>
          </a:bodyPr>
          <a:lstStyle/>
          <a:p>
            <a:pPr algn="ctr">
              <a:lnSpc>
                <a:spcPts val="3492"/>
              </a:lnSpc>
              <a:spcBef>
                <a:spcPct val="0"/>
              </a:spcBef>
            </a:pPr>
            <a:r>
              <a:rPr lang="en-US" sz="2494">
                <a:solidFill>
                  <a:srgbClr val="293237"/>
                </a:solidFill>
                <a:latin typeface="Open Sans Light Bold"/>
              </a:rPr>
              <a:t>Prueba de Dickey-Fuller aumentada (ADF)</a:t>
            </a:r>
          </a:p>
        </p:txBody>
      </p:sp>
      <p:sp>
        <p:nvSpPr>
          <p:cNvPr id="8" name="TextBox 8"/>
          <p:cNvSpPr txBox="1"/>
          <p:nvPr/>
        </p:nvSpPr>
        <p:spPr>
          <a:xfrm>
            <a:off x="6518725" y="3939561"/>
            <a:ext cx="9547205" cy="3948551"/>
          </a:xfrm>
          <a:prstGeom prst="rect">
            <a:avLst/>
          </a:prstGeom>
        </p:spPr>
        <p:txBody>
          <a:bodyPr lIns="0" tIns="0" rIns="0" bIns="0" rtlCol="0" anchor="t">
            <a:spAutoFit/>
          </a:bodyPr>
          <a:lstStyle/>
          <a:p>
            <a:pPr algn="just">
              <a:lnSpc>
                <a:spcPts val="3913"/>
              </a:lnSpc>
            </a:pPr>
            <a:r>
              <a:rPr lang="en-US" sz="2795">
                <a:solidFill>
                  <a:srgbClr val="000000"/>
                </a:solidFill>
                <a:latin typeface="Open Sans"/>
              </a:rPr>
              <a:t>La prueba de Dickey-Fuller aumentada es una prueba estadística común para verificar la estacionariedad de una serie de tiempo. Esta prueba evalúa si existe una raíz unitaria en la serie, lo que indica la presencia de una tendencia y, por lo tanto, no estacionariedad. Si el valor p obtenido en la prueba es menor que un umbral predefinido (generalmente 0.05), se rechaza la hipótesis nula de no estacionariedad.</a:t>
            </a:r>
          </a:p>
        </p:txBody>
      </p:sp>
      <p:sp>
        <p:nvSpPr>
          <p:cNvPr id="9" name="TextBox 9"/>
          <p:cNvSpPr txBox="1"/>
          <p:nvPr/>
        </p:nvSpPr>
        <p:spPr>
          <a:xfrm>
            <a:off x="5255418" y="8770335"/>
            <a:ext cx="9547205" cy="481451"/>
          </a:xfrm>
          <a:prstGeom prst="rect">
            <a:avLst/>
          </a:prstGeom>
        </p:spPr>
        <p:txBody>
          <a:bodyPr lIns="0" tIns="0" rIns="0" bIns="0" rtlCol="0" anchor="t">
            <a:spAutoFit/>
          </a:bodyPr>
          <a:lstStyle/>
          <a:p>
            <a:pPr algn="just">
              <a:lnSpc>
                <a:spcPts val="3913"/>
              </a:lnSpc>
            </a:pPr>
            <a:r>
              <a:rPr lang="en-US" sz="2795">
                <a:solidFill>
                  <a:srgbClr val="000000"/>
                </a:solidFill>
                <a:latin typeface="Open Sans"/>
              </a:rPr>
              <a:t>Valor p:      4.28386285746003e-22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614265" y="6959243"/>
            <a:ext cx="8858435" cy="5202317"/>
          </a:xfrm>
          <a:custGeom>
            <a:avLst/>
            <a:gdLst/>
            <a:ahLst/>
            <a:cxnLst/>
            <a:rect l="l" t="t" r="r" b="b"/>
            <a:pathLst>
              <a:path w="8858435" h="5202317">
                <a:moveTo>
                  <a:pt x="8858435" y="0"/>
                </a:moveTo>
                <a:lnTo>
                  <a:pt x="0" y="0"/>
                </a:lnTo>
                <a:lnTo>
                  <a:pt x="0" y="5202318"/>
                </a:lnTo>
                <a:lnTo>
                  <a:pt x="8858435" y="5202318"/>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399939" y="8709039"/>
            <a:ext cx="4298788" cy="849011"/>
          </a:xfrm>
          <a:custGeom>
            <a:avLst/>
            <a:gdLst/>
            <a:ahLst/>
            <a:cxnLst/>
            <a:rect l="l" t="t" r="r" b="b"/>
            <a:pathLst>
              <a:path w="4298788" h="849011">
                <a:moveTo>
                  <a:pt x="0" y="0"/>
                </a:moveTo>
                <a:lnTo>
                  <a:pt x="4298788" y="0"/>
                </a:lnTo>
                <a:lnTo>
                  <a:pt x="4298788" y="849010"/>
                </a:lnTo>
                <a:lnTo>
                  <a:pt x="0" y="849010"/>
                </a:lnTo>
                <a:lnTo>
                  <a:pt x="0" y="0"/>
                </a:lnTo>
                <a:close/>
              </a:path>
            </a:pathLst>
          </a:custGeom>
          <a:blipFill>
            <a:blip r:embed="rId4"/>
            <a:stretch>
              <a:fillRect/>
            </a:stretch>
          </a:blipFill>
        </p:spPr>
      </p:sp>
      <p:grpSp>
        <p:nvGrpSpPr>
          <p:cNvPr id="5" name="Group 5"/>
          <p:cNvGrpSpPr>
            <a:grpSpLocks noChangeAspect="1"/>
          </p:cNvGrpSpPr>
          <p:nvPr/>
        </p:nvGrpSpPr>
        <p:grpSpPr>
          <a:xfrm>
            <a:off x="12624270" y="1515406"/>
            <a:ext cx="3850127" cy="7618138"/>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67105" t="-54100" r="-88983" b="-1004"/>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5" name="Group 15"/>
          <p:cNvGrpSpPr/>
          <p:nvPr/>
        </p:nvGrpSpPr>
        <p:grpSpPr>
          <a:xfrm>
            <a:off x="8429980" y="3994128"/>
            <a:ext cx="5111225" cy="867166"/>
            <a:chOff x="0" y="0"/>
            <a:chExt cx="1136443" cy="192808"/>
          </a:xfrm>
        </p:grpSpPr>
        <p:sp>
          <p:nvSpPr>
            <p:cNvPr id="16" name="Freeform 16"/>
            <p:cNvSpPr/>
            <p:nvPr/>
          </p:nvSpPr>
          <p:spPr>
            <a:xfrm>
              <a:off x="0" y="0"/>
              <a:ext cx="1136443" cy="192808"/>
            </a:xfrm>
            <a:custGeom>
              <a:avLst/>
              <a:gdLst/>
              <a:ahLst/>
              <a:cxnLst/>
              <a:rect l="l" t="t" r="r" b="b"/>
              <a:pathLst>
                <a:path w="1136443" h="192808">
                  <a:moveTo>
                    <a:pt x="96404" y="0"/>
                  </a:moveTo>
                  <a:lnTo>
                    <a:pt x="1040039" y="0"/>
                  </a:lnTo>
                  <a:cubicBezTo>
                    <a:pt x="1065607" y="0"/>
                    <a:pt x="1090128" y="10157"/>
                    <a:pt x="1108207" y="28236"/>
                  </a:cubicBezTo>
                  <a:cubicBezTo>
                    <a:pt x="1126287" y="46315"/>
                    <a:pt x="1136443" y="70836"/>
                    <a:pt x="1136443" y="96404"/>
                  </a:cubicBezTo>
                  <a:lnTo>
                    <a:pt x="1136443" y="96404"/>
                  </a:lnTo>
                  <a:cubicBezTo>
                    <a:pt x="1136443" y="149646"/>
                    <a:pt x="1093282" y="192808"/>
                    <a:pt x="1040039" y="192808"/>
                  </a:cubicBezTo>
                  <a:lnTo>
                    <a:pt x="96404" y="192808"/>
                  </a:lnTo>
                  <a:cubicBezTo>
                    <a:pt x="70836" y="192808"/>
                    <a:pt x="46315" y="182651"/>
                    <a:pt x="28236" y="164572"/>
                  </a:cubicBezTo>
                  <a:cubicBezTo>
                    <a:pt x="10157" y="146493"/>
                    <a:pt x="0" y="121972"/>
                    <a:pt x="0" y="96404"/>
                  </a:cubicBezTo>
                  <a:lnTo>
                    <a:pt x="0" y="96404"/>
                  </a:lnTo>
                  <a:cubicBezTo>
                    <a:pt x="0" y="70836"/>
                    <a:pt x="10157" y="46315"/>
                    <a:pt x="28236" y="28236"/>
                  </a:cubicBezTo>
                  <a:cubicBezTo>
                    <a:pt x="46315" y="10157"/>
                    <a:pt x="70836" y="0"/>
                    <a:pt x="96404" y="0"/>
                  </a:cubicBezTo>
                  <a:close/>
                </a:path>
              </a:pathLst>
            </a:custGeom>
            <a:solidFill>
              <a:srgbClr val="FFCC5F"/>
            </a:solidFill>
            <a:ln>
              <a:noFill/>
            </a:ln>
          </p:spPr>
        </p:sp>
        <p:sp>
          <p:nvSpPr>
            <p:cNvPr id="17" name="TextBox 17"/>
            <p:cNvSpPr txBox="1"/>
            <p:nvPr/>
          </p:nvSpPr>
          <p:spPr>
            <a:xfrm>
              <a:off x="0" y="-57150"/>
              <a:ext cx="812800" cy="869950"/>
            </a:xfrm>
            <a:prstGeom prst="rect">
              <a:avLst/>
            </a:prstGeom>
          </p:spPr>
          <p:txBody>
            <a:bodyPr lIns="50800" tIns="50800" rIns="50800" bIns="50800" rtlCol="0" anchor="ctr"/>
            <a:lstStyle/>
            <a:p>
              <a:pPr algn="ctr">
                <a:lnSpc>
                  <a:spcPts val="3780"/>
                </a:lnSpc>
              </a:pPr>
              <a:endParaRPr/>
            </a:p>
          </p:txBody>
        </p:sp>
      </p:grpSp>
      <p:grpSp>
        <p:nvGrpSpPr>
          <p:cNvPr id="18" name="Group 18"/>
          <p:cNvGrpSpPr/>
          <p:nvPr/>
        </p:nvGrpSpPr>
        <p:grpSpPr>
          <a:xfrm>
            <a:off x="8604485" y="4130161"/>
            <a:ext cx="604175" cy="60417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8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703"/>
                </a:lnSpc>
              </a:pPr>
              <a:endParaRPr/>
            </a:p>
          </p:txBody>
        </p:sp>
      </p:grpSp>
      <p:grpSp>
        <p:nvGrpSpPr>
          <p:cNvPr id="21" name="Group 21"/>
          <p:cNvGrpSpPr/>
          <p:nvPr/>
        </p:nvGrpSpPr>
        <p:grpSpPr>
          <a:xfrm>
            <a:off x="8429980" y="5043937"/>
            <a:ext cx="5111225" cy="867166"/>
            <a:chOff x="0" y="0"/>
            <a:chExt cx="1136443" cy="192808"/>
          </a:xfrm>
        </p:grpSpPr>
        <p:sp>
          <p:nvSpPr>
            <p:cNvPr id="22" name="Freeform 22"/>
            <p:cNvSpPr/>
            <p:nvPr/>
          </p:nvSpPr>
          <p:spPr>
            <a:xfrm>
              <a:off x="0" y="0"/>
              <a:ext cx="1136443" cy="192808"/>
            </a:xfrm>
            <a:custGeom>
              <a:avLst/>
              <a:gdLst/>
              <a:ahLst/>
              <a:cxnLst/>
              <a:rect l="l" t="t" r="r" b="b"/>
              <a:pathLst>
                <a:path w="1136443" h="192808">
                  <a:moveTo>
                    <a:pt x="96404" y="0"/>
                  </a:moveTo>
                  <a:lnTo>
                    <a:pt x="1040039" y="0"/>
                  </a:lnTo>
                  <a:cubicBezTo>
                    <a:pt x="1065607" y="0"/>
                    <a:pt x="1090128" y="10157"/>
                    <a:pt x="1108207" y="28236"/>
                  </a:cubicBezTo>
                  <a:cubicBezTo>
                    <a:pt x="1126287" y="46315"/>
                    <a:pt x="1136443" y="70836"/>
                    <a:pt x="1136443" y="96404"/>
                  </a:cubicBezTo>
                  <a:lnTo>
                    <a:pt x="1136443" y="96404"/>
                  </a:lnTo>
                  <a:cubicBezTo>
                    <a:pt x="1136443" y="149646"/>
                    <a:pt x="1093282" y="192808"/>
                    <a:pt x="1040039" y="192808"/>
                  </a:cubicBezTo>
                  <a:lnTo>
                    <a:pt x="96404" y="192808"/>
                  </a:lnTo>
                  <a:cubicBezTo>
                    <a:pt x="70836" y="192808"/>
                    <a:pt x="46315" y="182651"/>
                    <a:pt x="28236" y="164572"/>
                  </a:cubicBezTo>
                  <a:cubicBezTo>
                    <a:pt x="10157" y="146493"/>
                    <a:pt x="0" y="121972"/>
                    <a:pt x="0" y="96404"/>
                  </a:cubicBezTo>
                  <a:lnTo>
                    <a:pt x="0" y="96404"/>
                  </a:lnTo>
                  <a:cubicBezTo>
                    <a:pt x="0" y="70836"/>
                    <a:pt x="10157" y="46315"/>
                    <a:pt x="28236" y="28236"/>
                  </a:cubicBezTo>
                  <a:cubicBezTo>
                    <a:pt x="46315" y="10157"/>
                    <a:pt x="70836" y="0"/>
                    <a:pt x="96404" y="0"/>
                  </a:cubicBezTo>
                  <a:close/>
                </a:path>
              </a:pathLst>
            </a:custGeom>
            <a:solidFill>
              <a:srgbClr val="FFCC5F"/>
            </a:solidFill>
            <a:ln>
              <a:noFill/>
            </a:ln>
          </p:spPr>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3780"/>
                </a:lnSpc>
              </a:pPr>
              <a:endParaRPr/>
            </a:p>
          </p:txBody>
        </p:sp>
      </p:grpSp>
      <p:grpSp>
        <p:nvGrpSpPr>
          <p:cNvPr id="24" name="Group 24"/>
          <p:cNvGrpSpPr/>
          <p:nvPr/>
        </p:nvGrpSpPr>
        <p:grpSpPr>
          <a:xfrm>
            <a:off x="8604485" y="5179970"/>
            <a:ext cx="604175" cy="60417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8E9"/>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703"/>
                </a:lnSpc>
              </a:pPr>
              <a:endParaRPr/>
            </a:p>
          </p:txBody>
        </p:sp>
      </p:grpSp>
      <p:sp>
        <p:nvSpPr>
          <p:cNvPr id="27" name="Freeform 27"/>
          <p:cNvSpPr/>
          <p:nvPr/>
        </p:nvSpPr>
        <p:spPr>
          <a:xfrm>
            <a:off x="8697786" y="5359565"/>
            <a:ext cx="417574" cy="247650"/>
          </a:xfrm>
          <a:custGeom>
            <a:avLst/>
            <a:gdLst/>
            <a:ahLst/>
            <a:cxnLst/>
            <a:rect l="l" t="t" r="r" b="b"/>
            <a:pathLst>
              <a:path w="417574" h="247650">
                <a:moveTo>
                  <a:pt x="0" y="0"/>
                </a:moveTo>
                <a:lnTo>
                  <a:pt x="417574" y="0"/>
                </a:lnTo>
                <a:lnTo>
                  <a:pt x="417574" y="247650"/>
                </a:lnTo>
                <a:lnTo>
                  <a:pt x="0" y="247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8" name="Group 28"/>
          <p:cNvGrpSpPr/>
          <p:nvPr/>
        </p:nvGrpSpPr>
        <p:grpSpPr>
          <a:xfrm>
            <a:off x="8429980" y="6092078"/>
            <a:ext cx="5111225" cy="867166"/>
            <a:chOff x="0" y="0"/>
            <a:chExt cx="1136443" cy="192808"/>
          </a:xfrm>
        </p:grpSpPr>
        <p:sp>
          <p:nvSpPr>
            <p:cNvPr id="29" name="Freeform 29"/>
            <p:cNvSpPr/>
            <p:nvPr/>
          </p:nvSpPr>
          <p:spPr>
            <a:xfrm>
              <a:off x="0" y="0"/>
              <a:ext cx="1136443" cy="192808"/>
            </a:xfrm>
            <a:custGeom>
              <a:avLst/>
              <a:gdLst/>
              <a:ahLst/>
              <a:cxnLst/>
              <a:rect l="l" t="t" r="r" b="b"/>
              <a:pathLst>
                <a:path w="1136443" h="192808">
                  <a:moveTo>
                    <a:pt x="96404" y="0"/>
                  </a:moveTo>
                  <a:lnTo>
                    <a:pt x="1040039" y="0"/>
                  </a:lnTo>
                  <a:cubicBezTo>
                    <a:pt x="1065607" y="0"/>
                    <a:pt x="1090128" y="10157"/>
                    <a:pt x="1108207" y="28236"/>
                  </a:cubicBezTo>
                  <a:cubicBezTo>
                    <a:pt x="1126287" y="46315"/>
                    <a:pt x="1136443" y="70836"/>
                    <a:pt x="1136443" y="96404"/>
                  </a:cubicBezTo>
                  <a:lnTo>
                    <a:pt x="1136443" y="96404"/>
                  </a:lnTo>
                  <a:cubicBezTo>
                    <a:pt x="1136443" y="149646"/>
                    <a:pt x="1093282" y="192808"/>
                    <a:pt x="1040039" y="192808"/>
                  </a:cubicBezTo>
                  <a:lnTo>
                    <a:pt x="96404" y="192808"/>
                  </a:lnTo>
                  <a:cubicBezTo>
                    <a:pt x="70836" y="192808"/>
                    <a:pt x="46315" y="182651"/>
                    <a:pt x="28236" y="164572"/>
                  </a:cubicBezTo>
                  <a:cubicBezTo>
                    <a:pt x="10157" y="146493"/>
                    <a:pt x="0" y="121972"/>
                    <a:pt x="0" y="96404"/>
                  </a:cubicBezTo>
                  <a:lnTo>
                    <a:pt x="0" y="96404"/>
                  </a:lnTo>
                  <a:cubicBezTo>
                    <a:pt x="0" y="70836"/>
                    <a:pt x="10157" y="46315"/>
                    <a:pt x="28236" y="28236"/>
                  </a:cubicBezTo>
                  <a:cubicBezTo>
                    <a:pt x="46315" y="10157"/>
                    <a:pt x="70836" y="0"/>
                    <a:pt x="96404" y="0"/>
                  </a:cubicBezTo>
                  <a:close/>
                </a:path>
              </a:pathLst>
            </a:custGeom>
            <a:solidFill>
              <a:srgbClr val="FFCC5F"/>
            </a:solidFill>
            <a:ln>
              <a:noFill/>
            </a:ln>
          </p:spPr>
        </p:sp>
        <p:sp>
          <p:nvSpPr>
            <p:cNvPr id="30" name="TextBox 30"/>
            <p:cNvSpPr txBox="1"/>
            <p:nvPr/>
          </p:nvSpPr>
          <p:spPr>
            <a:xfrm>
              <a:off x="0" y="-57150"/>
              <a:ext cx="812800" cy="869950"/>
            </a:xfrm>
            <a:prstGeom prst="rect">
              <a:avLst/>
            </a:prstGeom>
          </p:spPr>
          <p:txBody>
            <a:bodyPr lIns="50800" tIns="50800" rIns="50800" bIns="50800" rtlCol="0" anchor="ctr"/>
            <a:lstStyle/>
            <a:p>
              <a:pPr algn="ctr">
                <a:lnSpc>
                  <a:spcPts val="3780"/>
                </a:lnSpc>
              </a:pPr>
              <a:endParaRPr/>
            </a:p>
          </p:txBody>
        </p:sp>
      </p:grpSp>
      <p:grpSp>
        <p:nvGrpSpPr>
          <p:cNvPr id="31" name="Group 31"/>
          <p:cNvGrpSpPr/>
          <p:nvPr/>
        </p:nvGrpSpPr>
        <p:grpSpPr>
          <a:xfrm>
            <a:off x="8604485" y="6228110"/>
            <a:ext cx="604175" cy="604175"/>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8E9"/>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703"/>
                </a:lnSpc>
              </a:pPr>
              <a:endParaRPr/>
            </a:p>
          </p:txBody>
        </p:sp>
      </p:grpSp>
      <p:grpSp>
        <p:nvGrpSpPr>
          <p:cNvPr id="34" name="Group 34"/>
          <p:cNvGrpSpPr/>
          <p:nvPr/>
        </p:nvGrpSpPr>
        <p:grpSpPr>
          <a:xfrm>
            <a:off x="8429980" y="7141887"/>
            <a:ext cx="5111225" cy="867166"/>
            <a:chOff x="0" y="0"/>
            <a:chExt cx="1136443" cy="192808"/>
          </a:xfrm>
        </p:grpSpPr>
        <p:sp>
          <p:nvSpPr>
            <p:cNvPr id="35" name="Freeform 35"/>
            <p:cNvSpPr/>
            <p:nvPr/>
          </p:nvSpPr>
          <p:spPr>
            <a:xfrm>
              <a:off x="0" y="0"/>
              <a:ext cx="1136443" cy="192808"/>
            </a:xfrm>
            <a:custGeom>
              <a:avLst/>
              <a:gdLst/>
              <a:ahLst/>
              <a:cxnLst/>
              <a:rect l="l" t="t" r="r" b="b"/>
              <a:pathLst>
                <a:path w="1136443" h="192808">
                  <a:moveTo>
                    <a:pt x="96404" y="0"/>
                  </a:moveTo>
                  <a:lnTo>
                    <a:pt x="1040039" y="0"/>
                  </a:lnTo>
                  <a:cubicBezTo>
                    <a:pt x="1065607" y="0"/>
                    <a:pt x="1090128" y="10157"/>
                    <a:pt x="1108207" y="28236"/>
                  </a:cubicBezTo>
                  <a:cubicBezTo>
                    <a:pt x="1126287" y="46315"/>
                    <a:pt x="1136443" y="70836"/>
                    <a:pt x="1136443" y="96404"/>
                  </a:cubicBezTo>
                  <a:lnTo>
                    <a:pt x="1136443" y="96404"/>
                  </a:lnTo>
                  <a:cubicBezTo>
                    <a:pt x="1136443" y="149646"/>
                    <a:pt x="1093282" y="192808"/>
                    <a:pt x="1040039" y="192808"/>
                  </a:cubicBezTo>
                  <a:lnTo>
                    <a:pt x="96404" y="192808"/>
                  </a:lnTo>
                  <a:cubicBezTo>
                    <a:pt x="70836" y="192808"/>
                    <a:pt x="46315" y="182651"/>
                    <a:pt x="28236" y="164572"/>
                  </a:cubicBezTo>
                  <a:cubicBezTo>
                    <a:pt x="10157" y="146493"/>
                    <a:pt x="0" y="121972"/>
                    <a:pt x="0" y="96404"/>
                  </a:cubicBezTo>
                  <a:lnTo>
                    <a:pt x="0" y="96404"/>
                  </a:lnTo>
                  <a:cubicBezTo>
                    <a:pt x="0" y="70836"/>
                    <a:pt x="10157" y="46315"/>
                    <a:pt x="28236" y="28236"/>
                  </a:cubicBezTo>
                  <a:cubicBezTo>
                    <a:pt x="46315" y="10157"/>
                    <a:pt x="70836" y="0"/>
                    <a:pt x="96404" y="0"/>
                  </a:cubicBezTo>
                  <a:close/>
                </a:path>
              </a:pathLst>
            </a:custGeom>
            <a:solidFill>
              <a:srgbClr val="FFCC5F"/>
            </a:solidFill>
            <a:ln>
              <a:noFill/>
            </a:ln>
          </p:spPr>
        </p:sp>
        <p:sp>
          <p:nvSpPr>
            <p:cNvPr id="36" name="TextBox 36"/>
            <p:cNvSpPr txBox="1"/>
            <p:nvPr/>
          </p:nvSpPr>
          <p:spPr>
            <a:xfrm>
              <a:off x="0" y="-57150"/>
              <a:ext cx="812800" cy="869950"/>
            </a:xfrm>
            <a:prstGeom prst="rect">
              <a:avLst/>
            </a:prstGeom>
          </p:spPr>
          <p:txBody>
            <a:bodyPr lIns="50800" tIns="50800" rIns="50800" bIns="50800" rtlCol="0" anchor="ctr"/>
            <a:lstStyle/>
            <a:p>
              <a:pPr algn="ctr">
                <a:lnSpc>
                  <a:spcPts val="3780"/>
                </a:lnSpc>
              </a:pPr>
              <a:endParaRPr/>
            </a:p>
          </p:txBody>
        </p:sp>
      </p:grpSp>
      <p:grpSp>
        <p:nvGrpSpPr>
          <p:cNvPr id="37" name="Group 37"/>
          <p:cNvGrpSpPr/>
          <p:nvPr/>
        </p:nvGrpSpPr>
        <p:grpSpPr>
          <a:xfrm>
            <a:off x="8604485" y="7277920"/>
            <a:ext cx="604175" cy="604175"/>
            <a:chOff x="0" y="0"/>
            <a:chExt cx="812800" cy="812800"/>
          </a:xfrm>
        </p:grpSpPr>
        <p:sp>
          <p:nvSpPr>
            <p:cNvPr id="38" name="Freeform 3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8E9"/>
            </a:solidFill>
          </p:spPr>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2703"/>
                </a:lnSpc>
              </a:pPr>
              <a:endParaRPr/>
            </a:p>
          </p:txBody>
        </p:sp>
      </p:grpSp>
      <p:sp>
        <p:nvSpPr>
          <p:cNvPr id="40" name="Freeform 40"/>
          <p:cNvSpPr/>
          <p:nvPr/>
        </p:nvSpPr>
        <p:spPr>
          <a:xfrm>
            <a:off x="8736778" y="7406918"/>
            <a:ext cx="339590" cy="381952"/>
          </a:xfrm>
          <a:custGeom>
            <a:avLst/>
            <a:gdLst/>
            <a:ahLst/>
            <a:cxnLst/>
            <a:rect l="l" t="t" r="r" b="b"/>
            <a:pathLst>
              <a:path w="339590" h="381952">
                <a:moveTo>
                  <a:pt x="0" y="0"/>
                </a:moveTo>
                <a:lnTo>
                  <a:pt x="339590" y="0"/>
                </a:lnTo>
                <a:lnTo>
                  <a:pt x="339590" y="381952"/>
                </a:lnTo>
                <a:lnTo>
                  <a:pt x="0" y="3819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1" name="Freeform 41"/>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2" name="Freeform 42"/>
          <p:cNvSpPr/>
          <p:nvPr/>
        </p:nvSpPr>
        <p:spPr>
          <a:xfrm>
            <a:off x="-1650556" y="92583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3" name="Freeform 43"/>
          <p:cNvSpPr/>
          <p:nvPr/>
        </p:nvSpPr>
        <p:spPr>
          <a:xfrm>
            <a:off x="8719125" y="4209416"/>
            <a:ext cx="396237" cy="445666"/>
          </a:xfrm>
          <a:custGeom>
            <a:avLst/>
            <a:gdLst/>
            <a:ahLst/>
            <a:cxnLst/>
            <a:rect l="l" t="t" r="r" b="b"/>
            <a:pathLst>
              <a:path w="396237" h="445666">
                <a:moveTo>
                  <a:pt x="0" y="0"/>
                </a:moveTo>
                <a:lnTo>
                  <a:pt x="396238" y="0"/>
                </a:lnTo>
                <a:lnTo>
                  <a:pt x="396238" y="445665"/>
                </a:lnTo>
                <a:lnTo>
                  <a:pt x="0" y="4456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4" name="Freeform 44"/>
          <p:cNvSpPr/>
          <p:nvPr/>
        </p:nvSpPr>
        <p:spPr>
          <a:xfrm>
            <a:off x="8719125" y="6320678"/>
            <a:ext cx="374895" cy="374895"/>
          </a:xfrm>
          <a:custGeom>
            <a:avLst/>
            <a:gdLst/>
            <a:ahLst/>
            <a:cxnLst/>
            <a:rect l="l" t="t" r="r" b="b"/>
            <a:pathLst>
              <a:path w="374895" h="374895">
                <a:moveTo>
                  <a:pt x="0" y="0"/>
                </a:moveTo>
                <a:lnTo>
                  <a:pt x="374895" y="0"/>
                </a:lnTo>
                <a:lnTo>
                  <a:pt x="374895" y="374895"/>
                </a:lnTo>
                <a:lnTo>
                  <a:pt x="0" y="37489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5" name="TextBox 45"/>
          <p:cNvSpPr txBox="1"/>
          <p:nvPr/>
        </p:nvSpPr>
        <p:spPr>
          <a:xfrm>
            <a:off x="9281320" y="4172265"/>
            <a:ext cx="3980331" cy="463266"/>
          </a:xfrm>
          <a:prstGeom prst="rect">
            <a:avLst/>
          </a:prstGeom>
        </p:spPr>
        <p:txBody>
          <a:bodyPr lIns="0" tIns="0" rIns="0" bIns="0" rtlCol="0" anchor="t">
            <a:spAutoFit/>
          </a:bodyPr>
          <a:lstStyle/>
          <a:p>
            <a:pPr>
              <a:lnSpc>
                <a:spcPts val="3865"/>
              </a:lnSpc>
              <a:spcBef>
                <a:spcPct val="0"/>
              </a:spcBef>
            </a:pPr>
            <a:r>
              <a:rPr lang="en-US" sz="2761">
                <a:solidFill>
                  <a:srgbClr val="000000"/>
                </a:solidFill>
                <a:latin typeface="Open Sans Light"/>
              </a:rPr>
              <a:t>Sales</a:t>
            </a:r>
          </a:p>
        </p:txBody>
      </p:sp>
      <p:sp>
        <p:nvSpPr>
          <p:cNvPr id="46" name="TextBox 46"/>
          <p:cNvSpPr txBox="1"/>
          <p:nvPr/>
        </p:nvSpPr>
        <p:spPr>
          <a:xfrm>
            <a:off x="9281320" y="5222074"/>
            <a:ext cx="3980331" cy="463266"/>
          </a:xfrm>
          <a:prstGeom prst="rect">
            <a:avLst/>
          </a:prstGeom>
        </p:spPr>
        <p:txBody>
          <a:bodyPr lIns="0" tIns="0" rIns="0" bIns="0" rtlCol="0" anchor="t">
            <a:spAutoFit/>
          </a:bodyPr>
          <a:lstStyle/>
          <a:p>
            <a:pPr>
              <a:lnSpc>
                <a:spcPts val="3865"/>
              </a:lnSpc>
              <a:spcBef>
                <a:spcPct val="0"/>
              </a:spcBef>
            </a:pPr>
            <a:r>
              <a:rPr lang="en-US" sz="2761">
                <a:solidFill>
                  <a:srgbClr val="000000"/>
                </a:solidFill>
                <a:latin typeface="Open Sans Light"/>
              </a:rPr>
              <a:t>Inventory</a:t>
            </a:r>
          </a:p>
        </p:txBody>
      </p:sp>
      <p:sp>
        <p:nvSpPr>
          <p:cNvPr id="47" name="TextBox 47"/>
          <p:cNvSpPr txBox="1"/>
          <p:nvPr/>
        </p:nvSpPr>
        <p:spPr>
          <a:xfrm>
            <a:off x="9281320" y="6270215"/>
            <a:ext cx="3980331" cy="463266"/>
          </a:xfrm>
          <a:prstGeom prst="rect">
            <a:avLst/>
          </a:prstGeom>
        </p:spPr>
        <p:txBody>
          <a:bodyPr lIns="0" tIns="0" rIns="0" bIns="0" rtlCol="0" anchor="t">
            <a:spAutoFit/>
          </a:bodyPr>
          <a:lstStyle/>
          <a:p>
            <a:pPr>
              <a:lnSpc>
                <a:spcPts val="3865"/>
              </a:lnSpc>
              <a:spcBef>
                <a:spcPct val="0"/>
              </a:spcBef>
            </a:pPr>
            <a:r>
              <a:rPr lang="en-US" sz="2761">
                <a:solidFill>
                  <a:srgbClr val="000000"/>
                </a:solidFill>
                <a:latin typeface="Open Sans Light"/>
              </a:rPr>
              <a:t>Products</a:t>
            </a:r>
          </a:p>
        </p:txBody>
      </p:sp>
      <p:sp>
        <p:nvSpPr>
          <p:cNvPr id="48" name="TextBox 48"/>
          <p:cNvSpPr txBox="1"/>
          <p:nvPr/>
        </p:nvSpPr>
        <p:spPr>
          <a:xfrm>
            <a:off x="9281320" y="7320024"/>
            <a:ext cx="3980331" cy="463266"/>
          </a:xfrm>
          <a:prstGeom prst="rect">
            <a:avLst/>
          </a:prstGeom>
        </p:spPr>
        <p:txBody>
          <a:bodyPr lIns="0" tIns="0" rIns="0" bIns="0" rtlCol="0" anchor="t">
            <a:spAutoFit/>
          </a:bodyPr>
          <a:lstStyle/>
          <a:p>
            <a:pPr>
              <a:lnSpc>
                <a:spcPts val="3865"/>
              </a:lnSpc>
              <a:spcBef>
                <a:spcPct val="0"/>
              </a:spcBef>
            </a:pPr>
            <a:r>
              <a:rPr lang="en-US" sz="2761">
                <a:solidFill>
                  <a:srgbClr val="000000"/>
                </a:solidFill>
                <a:latin typeface="Open Sans Light"/>
              </a:rPr>
              <a:t>Stores</a:t>
            </a:r>
          </a:p>
        </p:txBody>
      </p:sp>
      <p:sp>
        <p:nvSpPr>
          <p:cNvPr id="49" name="TextBox 49"/>
          <p:cNvSpPr txBox="1"/>
          <p:nvPr/>
        </p:nvSpPr>
        <p:spPr>
          <a:xfrm>
            <a:off x="2040386" y="2182698"/>
            <a:ext cx="11137145" cy="1044668"/>
          </a:xfrm>
          <a:prstGeom prst="rect">
            <a:avLst/>
          </a:prstGeom>
        </p:spPr>
        <p:txBody>
          <a:bodyPr lIns="0" tIns="0" rIns="0" bIns="0" rtlCol="0" anchor="t">
            <a:spAutoFit/>
          </a:bodyPr>
          <a:lstStyle/>
          <a:p>
            <a:pPr marL="0" lvl="0" indent="0">
              <a:lnSpc>
                <a:spcPts val="8493"/>
              </a:lnSpc>
              <a:spcBef>
                <a:spcPct val="0"/>
              </a:spcBef>
            </a:pPr>
            <a:r>
              <a:rPr lang="en-US" sz="6245" spc="137">
                <a:solidFill>
                  <a:srgbClr val="292F33"/>
                </a:solidFill>
                <a:latin typeface="League Spartan"/>
              </a:rPr>
              <a:t>DATA</a:t>
            </a:r>
          </a:p>
        </p:txBody>
      </p:sp>
      <p:sp>
        <p:nvSpPr>
          <p:cNvPr id="50" name="TextBox 50"/>
          <p:cNvSpPr txBox="1"/>
          <p:nvPr/>
        </p:nvSpPr>
        <p:spPr>
          <a:xfrm>
            <a:off x="2471633" y="4018404"/>
            <a:ext cx="5536538" cy="2484839"/>
          </a:xfrm>
          <a:prstGeom prst="rect">
            <a:avLst/>
          </a:prstGeom>
        </p:spPr>
        <p:txBody>
          <a:bodyPr lIns="0" tIns="0" rIns="0" bIns="0" rtlCol="0" anchor="t">
            <a:spAutoFit/>
          </a:bodyPr>
          <a:lstStyle/>
          <a:p>
            <a:pPr algn="ctr">
              <a:lnSpc>
                <a:spcPts val="3994"/>
              </a:lnSpc>
              <a:spcBef>
                <a:spcPct val="0"/>
              </a:spcBef>
            </a:pPr>
            <a:r>
              <a:rPr lang="en-US" sz="2853">
                <a:solidFill>
                  <a:srgbClr val="000000"/>
                </a:solidFill>
                <a:latin typeface="Open Sans Light"/>
              </a:rPr>
              <a:t>Dentro del repositorio podemos encontrar información acerca de los productos, tiendas, transacciones de ventas diarias e inventario en cada ubicación.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2850422"/>
            <a:ext cx="8455973" cy="2928884"/>
          </a:xfrm>
          <a:custGeom>
            <a:avLst/>
            <a:gdLst/>
            <a:ahLst/>
            <a:cxnLst/>
            <a:rect l="l" t="t" r="r" b="b"/>
            <a:pathLst>
              <a:path w="8455973" h="2928884">
                <a:moveTo>
                  <a:pt x="0" y="0"/>
                </a:moveTo>
                <a:lnTo>
                  <a:pt x="8455973" y="0"/>
                </a:lnTo>
                <a:lnTo>
                  <a:pt x="8455973" y="2928884"/>
                </a:lnTo>
                <a:lnTo>
                  <a:pt x="0" y="2928884"/>
                </a:lnTo>
                <a:lnTo>
                  <a:pt x="0" y="0"/>
                </a:lnTo>
                <a:close/>
              </a:path>
            </a:pathLst>
          </a:custGeom>
          <a:blipFill>
            <a:blip r:embed="rId6"/>
            <a:stretch>
              <a:fillRect/>
            </a:stretch>
          </a:blipFill>
        </p:spPr>
      </p:sp>
      <p:sp>
        <p:nvSpPr>
          <p:cNvPr id="7" name="Freeform 7"/>
          <p:cNvSpPr/>
          <p:nvPr/>
        </p:nvSpPr>
        <p:spPr>
          <a:xfrm>
            <a:off x="10084248" y="2850422"/>
            <a:ext cx="7963547" cy="2928884"/>
          </a:xfrm>
          <a:custGeom>
            <a:avLst/>
            <a:gdLst/>
            <a:ahLst/>
            <a:cxnLst/>
            <a:rect l="l" t="t" r="r" b="b"/>
            <a:pathLst>
              <a:path w="7963547" h="2928884">
                <a:moveTo>
                  <a:pt x="0" y="0"/>
                </a:moveTo>
                <a:lnTo>
                  <a:pt x="7963547" y="0"/>
                </a:lnTo>
                <a:lnTo>
                  <a:pt x="7963547" y="2928884"/>
                </a:lnTo>
                <a:lnTo>
                  <a:pt x="0" y="2928884"/>
                </a:lnTo>
                <a:lnTo>
                  <a:pt x="0" y="0"/>
                </a:lnTo>
                <a:close/>
              </a:path>
            </a:pathLst>
          </a:custGeom>
          <a:blipFill>
            <a:blip r:embed="rId7"/>
            <a:stretch>
              <a:fillRect/>
            </a:stretch>
          </a:blipFill>
        </p:spPr>
      </p:sp>
      <p:sp>
        <p:nvSpPr>
          <p:cNvPr id="8" name="TextBox 8"/>
          <p:cNvSpPr txBox="1"/>
          <p:nvPr/>
        </p:nvSpPr>
        <p:spPr>
          <a:xfrm>
            <a:off x="2846781" y="690130"/>
            <a:ext cx="14962293" cy="619990"/>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DETERMINACIÓN DEL ORDEN P Y Q DE LA SERIE DE TIEMPO</a:t>
            </a:r>
          </a:p>
        </p:txBody>
      </p:sp>
      <p:sp>
        <p:nvSpPr>
          <p:cNvPr id="9" name="TextBox 9"/>
          <p:cNvSpPr txBox="1"/>
          <p:nvPr/>
        </p:nvSpPr>
        <p:spPr>
          <a:xfrm>
            <a:off x="7728228" y="6395218"/>
            <a:ext cx="3463040" cy="2462651"/>
          </a:xfrm>
          <a:prstGeom prst="rect">
            <a:avLst/>
          </a:prstGeom>
        </p:spPr>
        <p:txBody>
          <a:bodyPr lIns="0" tIns="0" rIns="0" bIns="0" rtlCol="0" anchor="t">
            <a:spAutoFit/>
          </a:bodyPr>
          <a:lstStyle/>
          <a:p>
            <a:pPr algn="ctr">
              <a:lnSpc>
                <a:spcPts val="3913"/>
              </a:lnSpc>
            </a:pPr>
            <a:r>
              <a:rPr lang="en-US" sz="2795">
                <a:solidFill>
                  <a:srgbClr val="000000"/>
                </a:solidFill>
                <a:latin typeface="Open Sans Bold"/>
              </a:rPr>
              <a:t>MODELO ARIMA</a:t>
            </a:r>
          </a:p>
          <a:p>
            <a:pPr algn="just">
              <a:lnSpc>
                <a:spcPts val="3913"/>
              </a:lnSpc>
            </a:pPr>
            <a:endParaRPr lang="en-US" sz="2795">
              <a:solidFill>
                <a:srgbClr val="000000"/>
              </a:solidFill>
              <a:latin typeface="Open Sans Bold"/>
            </a:endParaRPr>
          </a:p>
          <a:p>
            <a:pPr algn="just">
              <a:lnSpc>
                <a:spcPts val="3913"/>
              </a:lnSpc>
            </a:pPr>
            <a:r>
              <a:rPr lang="en-US" sz="2795">
                <a:solidFill>
                  <a:srgbClr val="000000"/>
                </a:solidFill>
                <a:latin typeface="Open Sans"/>
              </a:rPr>
              <a:t>p = 98</a:t>
            </a:r>
          </a:p>
          <a:p>
            <a:pPr algn="just">
              <a:lnSpc>
                <a:spcPts val="3913"/>
              </a:lnSpc>
            </a:pPr>
            <a:r>
              <a:rPr lang="en-US" sz="2795">
                <a:solidFill>
                  <a:srgbClr val="000000"/>
                </a:solidFill>
                <a:latin typeface="Open Sans"/>
              </a:rPr>
              <a:t>d = 0</a:t>
            </a:r>
          </a:p>
          <a:p>
            <a:pPr algn="just">
              <a:lnSpc>
                <a:spcPts val="3913"/>
              </a:lnSpc>
            </a:pPr>
            <a:r>
              <a:rPr lang="en-US" sz="2795">
                <a:solidFill>
                  <a:srgbClr val="000000"/>
                </a:solidFill>
                <a:latin typeface="Open Sans"/>
              </a:rPr>
              <a:t>q = 68</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769085" y="-3488161"/>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08508" y="2648593"/>
            <a:ext cx="9093818" cy="6609707"/>
          </a:xfrm>
          <a:custGeom>
            <a:avLst/>
            <a:gdLst/>
            <a:ahLst/>
            <a:cxnLst/>
            <a:rect l="l" t="t" r="r" b="b"/>
            <a:pathLst>
              <a:path w="9093818" h="6609707">
                <a:moveTo>
                  <a:pt x="0" y="0"/>
                </a:moveTo>
                <a:lnTo>
                  <a:pt x="9093819" y="0"/>
                </a:lnTo>
                <a:lnTo>
                  <a:pt x="9093819" y="6609707"/>
                </a:lnTo>
                <a:lnTo>
                  <a:pt x="0" y="6609707"/>
                </a:lnTo>
                <a:lnTo>
                  <a:pt x="0" y="0"/>
                </a:lnTo>
                <a:close/>
              </a:path>
            </a:pathLst>
          </a:custGeom>
          <a:blipFill>
            <a:blip r:embed="rId8"/>
            <a:stretch>
              <a:fillRect/>
            </a:stretch>
          </a:blipFill>
        </p:spPr>
      </p:sp>
      <p:sp>
        <p:nvSpPr>
          <p:cNvPr id="9" name="TextBox 9"/>
          <p:cNvSpPr txBox="1"/>
          <p:nvPr/>
        </p:nvSpPr>
        <p:spPr>
          <a:xfrm>
            <a:off x="6273813" y="659054"/>
            <a:ext cx="11457646" cy="1273838"/>
          </a:xfrm>
          <a:prstGeom prst="rect">
            <a:avLst/>
          </a:prstGeom>
        </p:spPr>
        <p:txBody>
          <a:bodyPr lIns="0" tIns="0" rIns="0" bIns="0" rtlCol="0" anchor="t">
            <a:spAutoFit/>
          </a:bodyPr>
          <a:lstStyle/>
          <a:p>
            <a:pPr marL="0" lvl="0" indent="0" algn="ctr">
              <a:lnSpc>
                <a:spcPts val="10368"/>
              </a:lnSpc>
              <a:spcBef>
                <a:spcPct val="0"/>
              </a:spcBef>
            </a:pPr>
            <a:r>
              <a:rPr lang="en-US" sz="7623" spc="167">
                <a:solidFill>
                  <a:srgbClr val="292F33"/>
                </a:solidFill>
                <a:latin typeface="League Spartan"/>
              </a:rPr>
              <a:t>RESIDUALES</a:t>
            </a:r>
          </a:p>
        </p:txBody>
      </p:sp>
      <p:sp>
        <p:nvSpPr>
          <p:cNvPr id="10" name="TextBox 10"/>
          <p:cNvSpPr txBox="1"/>
          <p:nvPr/>
        </p:nvSpPr>
        <p:spPr>
          <a:xfrm>
            <a:off x="10804137" y="3012704"/>
            <a:ext cx="8812646" cy="3646252"/>
          </a:xfrm>
          <a:prstGeom prst="rect">
            <a:avLst/>
          </a:prstGeom>
        </p:spPr>
        <p:txBody>
          <a:bodyPr lIns="0" tIns="0" rIns="0" bIns="0" rtlCol="0" anchor="t">
            <a:spAutoFit/>
          </a:bodyPr>
          <a:lstStyle/>
          <a:p>
            <a:pPr>
              <a:lnSpc>
                <a:spcPts val="3239"/>
              </a:lnSpc>
            </a:pPr>
            <a:r>
              <a:rPr lang="en-US" sz="2314">
                <a:solidFill>
                  <a:srgbClr val="293237"/>
                </a:solidFill>
                <a:latin typeface="Open Sans Light"/>
              </a:rPr>
              <a:t>Evaluación de la normalidad de los residuales</a:t>
            </a:r>
          </a:p>
          <a:p>
            <a:pPr>
              <a:lnSpc>
                <a:spcPts val="3239"/>
              </a:lnSpc>
            </a:pPr>
            <a:r>
              <a:rPr lang="en-US" sz="2314">
                <a:solidFill>
                  <a:srgbClr val="293237"/>
                </a:solidFill>
                <a:latin typeface="Open Sans Light"/>
              </a:rPr>
              <a:t>Normal test results</a:t>
            </a:r>
          </a:p>
          <a:p>
            <a:pPr>
              <a:lnSpc>
                <a:spcPts val="3239"/>
              </a:lnSpc>
            </a:pPr>
            <a:r>
              <a:rPr lang="en-US" sz="2314">
                <a:solidFill>
                  <a:srgbClr val="293237"/>
                </a:solidFill>
                <a:latin typeface="Open Sans Light"/>
              </a:rPr>
              <a:t>p-value = 0.9176435492833119</a:t>
            </a:r>
          </a:p>
          <a:p>
            <a:pPr>
              <a:lnSpc>
                <a:spcPts val="3239"/>
              </a:lnSpc>
            </a:pPr>
            <a:endParaRPr lang="en-US" sz="2314">
              <a:solidFill>
                <a:srgbClr val="293237"/>
              </a:solidFill>
              <a:latin typeface="Open Sans Light"/>
            </a:endParaRPr>
          </a:p>
          <a:p>
            <a:pPr>
              <a:lnSpc>
                <a:spcPts val="3239"/>
              </a:lnSpc>
            </a:pPr>
            <a:r>
              <a:rPr lang="en-US" sz="2314">
                <a:solidFill>
                  <a:srgbClr val="293237"/>
                </a:solidFill>
                <a:latin typeface="Open Sans Light"/>
              </a:rPr>
              <a:t>Error a partir de la inversion de los datos estacionarios</a:t>
            </a:r>
          </a:p>
          <a:p>
            <a:pPr>
              <a:lnSpc>
                <a:spcPts val="3239"/>
              </a:lnSpc>
            </a:pPr>
            <a:r>
              <a:rPr lang="en-US" sz="2314">
                <a:solidFill>
                  <a:srgbClr val="293237"/>
                </a:solidFill>
                <a:latin typeface="Open Sans Light"/>
              </a:rPr>
              <a:t>MSE: 33.61017366522425 </a:t>
            </a:r>
          </a:p>
          <a:p>
            <a:pPr>
              <a:lnSpc>
                <a:spcPts val="3239"/>
              </a:lnSpc>
            </a:pPr>
            <a:r>
              <a:rPr lang="en-US" sz="2314">
                <a:solidFill>
                  <a:srgbClr val="293237"/>
                </a:solidFill>
                <a:latin typeface="Open Sans Light"/>
              </a:rPr>
              <a:t>RMSE: 5.797428194055037 </a:t>
            </a:r>
          </a:p>
          <a:p>
            <a:pPr>
              <a:lnSpc>
                <a:spcPts val="3239"/>
              </a:lnSpc>
            </a:pPr>
            <a:r>
              <a:rPr lang="en-US" sz="2314">
                <a:solidFill>
                  <a:srgbClr val="293237"/>
                </a:solidFill>
                <a:latin typeface="Open Sans Light"/>
              </a:rPr>
              <a:t>MAPE: 0.17635617858763397</a:t>
            </a:r>
          </a:p>
          <a:p>
            <a:pPr>
              <a:lnSpc>
                <a:spcPts val="3239"/>
              </a:lnSpc>
              <a:spcBef>
                <a:spcPct val="0"/>
              </a:spcBef>
            </a:pPr>
            <a:endParaRPr lang="en-US" sz="2314">
              <a:solidFill>
                <a:srgbClr val="293237"/>
              </a:solidFill>
              <a:latin typeface="Open Sans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TextBox 2"/>
          <p:cNvSpPr txBox="1"/>
          <p:nvPr/>
        </p:nvSpPr>
        <p:spPr>
          <a:xfrm>
            <a:off x="2761665" y="1951145"/>
            <a:ext cx="12764670" cy="1146296"/>
          </a:xfrm>
          <a:prstGeom prst="rect">
            <a:avLst/>
          </a:prstGeom>
        </p:spPr>
        <p:txBody>
          <a:bodyPr lIns="0" tIns="0" rIns="0" bIns="0" rtlCol="0" anchor="t">
            <a:spAutoFit/>
          </a:bodyPr>
          <a:lstStyle/>
          <a:p>
            <a:pPr marL="0" lvl="0" indent="0" algn="ctr">
              <a:lnSpc>
                <a:spcPts val="9335"/>
              </a:lnSpc>
              <a:spcBef>
                <a:spcPct val="0"/>
              </a:spcBef>
            </a:pPr>
            <a:r>
              <a:rPr lang="en-US" sz="6864" spc="151">
                <a:solidFill>
                  <a:srgbClr val="292F33"/>
                </a:solidFill>
                <a:latin typeface="League Spartan"/>
              </a:rPr>
              <a:t>FORECAST ESTACIONARIO</a:t>
            </a:r>
          </a:p>
        </p:txBody>
      </p:sp>
      <p:sp>
        <p:nvSpPr>
          <p:cNvPr id="3" name="Freeform 3"/>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621866" y="3361867"/>
            <a:ext cx="13044267" cy="5896433"/>
          </a:xfrm>
          <a:custGeom>
            <a:avLst/>
            <a:gdLst/>
            <a:ahLst/>
            <a:cxnLst/>
            <a:rect l="l" t="t" r="r" b="b"/>
            <a:pathLst>
              <a:path w="13044267" h="5896433">
                <a:moveTo>
                  <a:pt x="0" y="0"/>
                </a:moveTo>
                <a:lnTo>
                  <a:pt x="13044268" y="0"/>
                </a:lnTo>
                <a:lnTo>
                  <a:pt x="13044268" y="5896433"/>
                </a:lnTo>
                <a:lnTo>
                  <a:pt x="0" y="5896433"/>
                </a:lnTo>
                <a:lnTo>
                  <a:pt x="0" y="0"/>
                </a:lnTo>
                <a:close/>
              </a:path>
            </a:pathLst>
          </a:custGeom>
          <a:blipFill>
            <a:blip r:embed="rId6"/>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D2CC"/>
        </a:solidFill>
        <a:effectLst/>
      </p:bgPr>
    </p:bg>
    <p:spTree>
      <p:nvGrpSpPr>
        <p:cNvPr id="1" name=""/>
        <p:cNvGrpSpPr/>
        <p:nvPr/>
      </p:nvGrpSpPr>
      <p:grpSpPr>
        <a:xfrm>
          <a:off x="0" y="0"/>
          <a:ext cx="0" cy="0"/>
          <a:chOff x="0" y="0"/>
          <a:chExt cx="0" cy="0"/>
        </a:xfrm>
      </p:grpSpPr>
      <p:sp>
        <p:nvSpPr>
          <p:cNvPr id="2" name="Freeform 2"/>
          <p:cNvSpPr/>
          <p:nvPr/>
        </p:nvSpPr>
        <p:spPr>
          <a:xfrm rot="-5835842">
            <a:off x="4760435" y="756787"/>
            <a:ext cx="8846353" cy="9789727"/>
          </a:xfrm>
          <a:custGeom>
            <a:avLst/>
            <a:gdLst/>
            <a:ahLst/>
            <a:cxnLst/>
            <a:rect l="l" t="t" r="r" b="b"/>
            <a:pathLst>
              <a:path w="8846353" h="9789727">
                <a:moveTo>
                  <a:pt x="0" y="0"/>
                </a:moveTo>
                <a:lnTo>
                  <a:pt x="8846353" y="0"/>
                </a:lnTo>
                <a:lnTo>
                  <a:pt x="8846353" y="9789727"/>
                </a:lnTo>
                <a:lnTo>
                  <a:pt x="0" y="97897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912315" y="757214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689535" y="3137050"/>
            <a:ext cx="9436561" cy="2514600"/>
          </a:xfrm>
          <a:prstGeom prst="rect">
            <a:avLst/>
          </a:prstGeom>
        </p:spPr>
        <p:txBody>
          <a:bodyPr lIns="0" tIns="0" rIns="0" bIns="0" rtlCol="0" anchor="t">
            <a:spAutoFit/>
          </a:bodyPr>
          <a:lstStyle/>
          <a:p>
            <a:pPr marL="0" lvl="0" indent="0" algn="ctr">
              <a:lnSpc>
                <a:spcPts val="20400"/>
              </a:lnSpc>
              <a:spcBef>
                <a:spcPct val="0"/>
              </a:spcBef>
            </a:pPr>
            <a:r>
              <a:rPr lang="en-US" sz="15000" spc="330">
                <a:solidFill>
                  <a:srgbClr val="292F33"/>
                </a:solidFill>
                <a:latin typeface="League Spartan"/>
              </a:rPr>
              <a:t>CASO 3</a:t>
            </a:r>
          </a:p>
        </p:txBody>
      </p:sp>
      <p:sp>
        <p:nvSpPr>
          <p:cNvPr id="5" name="TextBox 5"/>
          <p:cNvSpPr txBox="1"/>
          <p:nvPr/>
        </p:nvSpPr>
        <p:spPr>
          <a:xfrm>
            <a:off x="4574496" y="6469963"/>
            <a:ext cx="9436561" cy="745294"/>
          </a:xfrm>
          <a:prstGeom prst="rect">
            <a:avLst/>
          </a:prstGeom>
        </p:spPr>
        <p:txBody>
          <a:bodyPr lIns="0" tIns="0" rIns="0" bIns="0" rtlCol="0" anchor="t">
            <a:spAutoFit/>
          </a:bodyPr>
          <a:lstStyle/>
          <a:p>
            <a:pPr marL="0" lvl="0" indent="0" algn="ctr">
              <a:lnSpc>
                <a:spcPts val="6092"/>
              </a:lnSpc>
              <a:spcBef>
                <a:spcPct val="0"/>
              </a:spcBef>
            </a:pPr>
            <a:r>
              <a:rPr lang="en-US" sz="4479" spc="98">
                <a:solidFill>
                  <a:srgbClr val="292F33"/>
                </a:solidFill>
                <a:latin typeface="League Spartan"/>
              </a:rPr>
              <a:t>HERMOSILLO</a:t>
            </a:r>
          </a:p>
        </p:txBody>
      </p:sp>
      <p:sp>
        <p:nvSpPr>
          <p:cNvPr id="6" name="Freeform 6"/>
          <p:cNvSpPr/>
          <p:nvPr/>
        </p:nvSpPr>
        <p:spPr>
          <a:xfrm rot="3482184">
            <a:off x="1173785" y="-426546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89393">
            <a:off x="14096021" y="1164683"/>
            <a:ext cx="10586321" cy="9720168"/>
          </a:xfrm>
          <a:custGeom>
            <a:avLst/>
            <a:gdLst/>
            <a:ahLst/>
            <a:cxnLst/>
            <a:rect l="l" t="t" r="r" b="b"/>
            <a:pathLst>
              <a:path w="10586321" h="9720168">
                <a:moveTo>
                  <a:pt x="0" y="0"/>
                </a:moveTo>
                <a:lnTo>
                  <a:pt x="10586321" y="0"/>
                </a:lnTo>
                <a:lnTo>
                  <a:pt x="10586321" y="9720167"/>
                </a:lnTo>
                <a:lnTo>
                  <a:pt x="0" y="9720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71699" y="9371210"/>
            <a:ext cx="9719988" cy="8924716"/>
          </a:xfrm>
          <a:custGeom>
            <a:avLst/>
            <a:gdLst/>
            <a:ahLst/>
            <a:cxnLst/>
            <a:rect l="l" t="t" r="r" b="b"/>
            <a:pathLst>
              <a:path w="9719988" h="8924716">
                <a:moveTo>
                  <a:pt x="0" y="0"/>
                </a:moveTo>
                <a:lnTo>
                  <a:pt x="9719988" y="0"/>
                </a:lnTo>
                <a:lnTo>
                  <a:pt x="9719988"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3613444"/>
            <a:ext cx="7428757" cy="3060112"/>
          </a:xfrm>
          <a:custGeom>
            <a:avLst/>
            <a:gdLst/>
            <a:ahLst/>
            <a:cxnLst/>
            <a:rect l="l" t="t" r="r" b="b"/>
            <a:pathLst>
              <a:path w="7428757" h="3060112">
                <a:moveTo>
                  <a:pt x="0" y="0"/>
                </a:moveTo>
                <a:lnTo>
                  <a:pt x="7428757" y="0"/>
                </a:lnTo>
                <a:lnTo>
                  <a:pt x="7428757" y="3060112"/>
                </a:lnTo>
                <a:lnTo>
                  <a:pt x="0" y="3060112"/>
                </a:lnTo>
                <a:lnTo>
                  <a:pt x="0" y="0"/>
                </a:lnTo>
                <a:close/>
              </a:path>
            </a:pathLst>
          </a:custGeom>
          <a:blipFill>
            <a:blip r:embed="rId6"/>
            <a:stretch>
              <a:fillRect/>
            </a:stretch>
          </a:blipFill>
        </p:spPr>
      </p:sp>
      <p:sp>
        <p:nvSpPr>
          <p:cNvPr id="7" name="Freeform 7"/>
          <p:cNvSpPr/>
          <p:nvPr/>
        </p:nvSpPr>
        <p:spPr>
          <a:xfrm>
            <a:off x="5475882" y="6921206"/>
            <a:ext cx="7336235" cy="3022000"/>
          </a:xfrm>
          <a:custGeom>
            <a:avLst/>
            <a:gdLst/>
            <a:ahLst/>
            <a:cxnLst/>
            <a:rect l="l" t="t" r="r" b="b"/>
            <a:pathLst>
              <a:path w="7336235" h="3022000">
                <a:moveTo>
                  <a:pt x="0" y="0"/>
                </a:moveTo>
                <a:lnTo>
                  <a:pt x="7336236" y="0"/>
                </a:lnTo>
                <a:lnTo>
                  <a:pt x="7336236" y="3022000"/>
                </a:lnTo>
                <a:lnTo>
                  <a:pt x="0" y="3022000"/>
                </a:lnTo>
                <a:lnTo>
                  <a:pt x="0" y="0"/>
                </a:lnTo>
                <a:close/>
              </a:path>
            </a:pathLst>
          </a:custGeom>
          <a:blipFill>
            <a:blip r:embed="rId7"/>
            <a:stretch>
              <a:fillRect/>
            </a:stretch>
          </a:blipFill>
        </p:spPr>
      </p:sp>
      <p:sp>
        <p:nvSpPr>
          <p:cNvPr id="8" name="Freeform 8"/>
          <p:cNvSpPr/>
          <p:nvPr/>
        </p:nvSpPr>
        <p:spPr>
          <a:xfrm>
            <a:off x="10062868" y="3613444"/>
            <a:ext cx="7423605" cy="3060112"/>
          </a:xfrm>
          <a:custGeom>
            <a:avLst/>
            <a:gdLst/>
            <a:ahLst/>
            <a:cxnLst/>
            <a:rect l="l" t="t" r="r" b="b"/>
            <a:pathLst>
              <a:path w="7423605" h="3060112">
                <a:moveTo>
                  <a:pt x="0" y="0"/>
                </a:moveTo>
                <a:lnTo>
                  <a:pt x="7423605" y="0"/>
                </a:lnTo>
                <a:lnTo>
                  <a:pt x="7423605" y="3060112"/>
                </a:lnTo>
                <a:lnTo>
                  <a:pt x="0" y="3060112"/>
                </a:lnTo>
                <a:lnTo>
                  <a:pt x="0" y="0"/>
                </a:lnTo>
                <a:close/>
              </a:path>
            </a:pathLst>
          </a:custGeom>
          <a:blipFill>
            <a:blip r:embed="rId8"/>
            <a:stretch>
              <a:fillRect/>
            </a:stretch>
          </a:blipFill>
        </p:spPr>
      </p:sp>
      <p:sp>
        <p:nvSpPr>
          <p:cNvPr id="9" name="TextBox 9"/>
          <p:cNvSpPr txBox="1"/>
          <p:nvPr/>
        </p:nvSpPr>
        <p:spPr>
          <a:xfrm>
            <a:off x="2866437" y="631665"/>
            <a:ext cx="14392863" cy="1258165"/>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HIPÓTESIS 1: COMPORTAMIENTO DE COMPRA DIFERENCIADO POR TIENDAS</a:t>
            </a:r>
          </a:p>
        </p:txBody>
      </p:sp>
      <p:sp>
        <p:nvSpPr>
          <p:cNvPr id="10" name="TextBox 10"/>
          <p:cNvSpPr txBox="1"/>
          <p:nvPr/>
        </p:nvSpPr>
        <p:spPr>
          <a:xfrm>
            <a:off x="561223" y="2625571"/>
            <a:ext cx="9501645" cy="422403"/>
          </a:xfrm>
          <a:prstGeom prst="rect">
            <a:avLst/>
          </a:prstGeom>
        </p:spPr>
        <p:txBody>
          <a:bodyPr lIns="0" tIns="0" rIns="0" bIns="0" rtlCol="0" anchor="t">
            <a:spAutoFit/>
          </a:bodyPr>
          <a:lstStyle/>
          <a:p>
            <a:pPr>
              <a:lnSpc>
                <a:spcPts val="3492"/>
              </a:lnSpc>
              <a:spcBef>
                <a:spcPct val="0"/>
              </a:spcBef>
            </a:pPr>
            <a:r>
              <a:rPr lang="en-US" sz="2494">
                <a:solidFill>
                  <a:srgbClr val="293237"/>
                </a:solidFill>
                <a:latin typeface="Open Sans Light Bold"/>
              </a:rPr>
              <a:t>Unidades vendidas por tienda ubicada en Hermosillo.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102999" y="5822093"/>
            <a:ext cx="11301790" cy="4040864"/>
          </a:xfrm>
          <a:custGeom>
            <a:avLst/>
            <a:gdLst/>
            <a:ahLst/>
            <a:cxnLst/>
            <a:rect l="l" t="t" r="r" b="b"/>
            <a:pathLst>
              <a:path w="11301790" h="4040864">
                <a:moveTo>
                  <a:pt x="0" y="0"/>
                </a:moveTo>
                <a:lnTo>
                  <a:pt x="11301791" y="0"/>
                </a:lnTo>
                <a:lnTo>
                  <a:pt x="11301791" y="4040864"/>
                </a:lnTo>
                <a:lnTo>
                  <a:pt x="0" y="4040864"/>
                </a:lnTo>
                <a:lnTo>
                  <a:pt x="0" y="0"/>
                </a:lnTo>
                <a:close/>
              </a:path>
            </a:pathLst>
          </a:custGeom>
          <a:blipFill>
            <a:blip r:embed="rId6"/>
            <a:stretch>
              <a:fillRect/>
            </a:stretch>
          </a:blipFill>
        </p:spPr>
      </p:sp>
      <p:sp>
        <p:nvSpPr>
          <p:cNvPr id="7" name="TextBox 7"/>
          <p:cNvSpPr txBox="1"/>
          <p:nvPr/>
        </p:nvSpPr>
        <p:spPr>
          <a:xfrm>
            <a:off x="1947568" y="795086"/>
            <a:ext cx="14392863" cy="1464920"/>
          </a:xfrm>
          <a:prstGeom prst="rect">
            <a:avLst/>
          </a:prstGeom>
        </p:spPr>
        <p:txBody>
          <a:bodyPr lIns="0" tIns="0" rIns="0" bIns="0" rtlCol="0" anchor="t">
            <a:spAutoFit/>
          </a:bodyPr>
          <a:lstStyle/>
          <a:p>
            <a:pPr marL="0" lvl="0" indent="0" algn="l">
              <a:lnSpc>
                <a:spcPts val="3954"/>
              </a:lnSpc>
              <a:spcBef>
                <a:spcPct val="0"/>
              </a:spcBef>
            </a:pPr>
            <a:r>
              <a:rPr lang="en-US" sz="2907" spc="63">
                <a:solidFill>
                  <a:srgbClr val="292F33"/>
                </a:solidFill>
                <a:latin typeface="League Spartan"/>
              </a:rPr>
              <a:t>PROPUESTA DE SOLUCIÓN 1: AJUSTE DE UN MODELO QUE NOS PERMITA PREDECIR LAS GANANCIAS PROVENIENTES DE HERMOSILLO EN EL FUTURO</a:t>
            </a:r>
          </a:p>
        </p:txBody>
      </p:sp>
      <p:sp>
        <p:nvSpPr>
          <p:cNvPr id="8" name="TextBox 8"/>
          <p:cNvSpPr txBox="1"/>
          <p:nvPr/>
        </p:nvSpPr>
        <p:spPr>
          <a:xfrm>
            <a:off x="558615" y="2352807"/>
            <a:ext cx="13107911" cy="555357"/>
          </a:xfrm>
          <a:prstGeom prst="rect">
            <a:avLst/>
          </a:prstGeom>
        </p:spPr>
        <p:txBody>
          <a:bodyPr lIns="0" tIns="0" rIns="0" bIns="0" rtlCol="0" anchor="t">
            <a:spAutoFit/>
          </a:bodyPr>
          <a:lstStyle/>
          <a:p>
            <a:pPr marL="0" lvl="1" indent="0" algn="l">
              <a:lnSpc>
                <a:spcPts val="4564"/>
              </a:lnSpc>
              <a:spcBef>
                <a:spcPct val="0"/>
              </a:spcBef>
            </a:pPr>
            <a:r>
              <a:rPr lang="en-US" sz="3260">
                <a:solidFill>
                  <a:srgbClr val="010101"/>
                </a:solidFill>
                <a:latin typeface="Open Sans"/>
              </a:rPr>
              <a:t>División en conjunto de entrenamiento y prueba</a:t>
            </a:r>
          </a:p>
        </p:txBody>
      </p:sp>
      <p:sp>
        <p:nvSpPr>
          <p:cNvPr id="9" name="TextBox 9"/>
          <p:cNvSpPr txBox="1"/>
          <p:nvPr/>
        </p:nvSpPr>
        <p:spPr>
          <a:xfrm>
            <a:off x="252249" y="3037860"/>
            <a:ext cx="9501645" cy="8605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en el df_train:  510</a:t>
            </a:r>
          </a:p>
          <a:p>
            <a:pPr>
              <a:lnSpc>
                <a:spcPts val="3492"/>
              </a:lnSpc>
              <a:spcBef>
                <a:spcPct val="0"/>
              </a:spcBef>
            </a:pPr>
            <a:r>
              <a:rPr lang="en-US" sz="2494">
                <a:solidFill>
                  <a:srgbClr val="293237"/>
                </a:solidFill>
                <a:latin typeface="Open Sans Light"/>
              </a:rPr>
              <a:t>Registros en el df_test:  128</a:t>
            </a:r>
          </a:p>
        </p:txBody>
      </p:sp>
      <p:sp>
        <p:nvSpPr>
          <p:cNvPr id="10" name="TextBox 10"/>
          <p:cNvSpPr txBox="1"/>
          <p:nvPr/>
        </p:nvSpPr>
        <p:spPr>
          <a:xfrm>
            <a:off x="5003072" y="3037860"/>
            <a:ext cx="9501645"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finales del conjunto de entrenamiento</a:t>
            </a:r>
          </a:p>
          <a:p>
            <a:pPr>
              <a:lnSpc>
                <a:spcPts val="3492"/>
              </a:lnSpc>
            </a:pPr>
            <a:r>
              <a:rPr lang="en-US" sz="2494">
                <a:solidFill>
                  <a:srgbClr val="293237"/>
                </a:solidFill>
                <a:latin typeface="Open Sans Light"/>
              </a:rPr>
              <a:t>          Date  Operation_profit</a:t>
            </a:r>
          </a:p>
          <a:p>
            <a:pPr>
              <a:lnSpc>
                <a:spcPts val="3492"/>
              </a:lnSpc>
            </a:pPr>
            <a:r>
              <a:rPr lang="en-US" sz="2494">
                <a:solidFill>
                  <a:srgbClr val="293237"/>
                </a:solidFill>
                <a:latin typeface="Open Sans Light"/>
              </a:rPr>
              <a:t>507 2018-05-23             322.0</a:t>
            </a:r>
          </a:p>
          <a:p>
            <a:pPr>
              <a:lnSpc>
                <a:spcPts val="3492"/>
              </a:lnSpc>
            </a:pPr>
            <a:r>
              <a:rPr lang="en-US" sz="2494">
                <a:solidFill>
                  <a:srgbClr val="293237"/>
                </a:solidFill>
                <a:latin typeface="Open Sans Light"/>
              </a:rPr>
              <a:t>508 2018-05-24             281.0</a:t>
            </a:r>
          </a:p>
          <a:p>
            <a:pPr>
              <a:lnSpc>
                <a:spcPts val="3492"/>
              </a:lnSpc>
              <a:spcBef>
                <a:spcPct val="0"/>
              </a:spcBef>
            </a:pPr>
            <a:r>
              <a:rPr lang="en-US" sz="2494">
                <a:solidFill>
                  <a:srgbClr val="293237"/>
                </a:solidFill>
                <a:latin typeface="Open Sans Light"/>
              </a:rPr>
              <a:t>509 2018-05-25             571.0</a:t>
            </a:r>
          </a:p>
        </p:txBody>
      </p:sp>
      <p:sp>
        <p:nvSpPr>
          <p:cNvPr id="11" name="TextBox 11"/>
          <p:cNvSpPr txBox="1"/>
          <p:nvPr/>
        </p:nvSpPr>
        <p:spPr>
          <a:xfrm>
            <a:off x="12243652" y="3038325"/>
            <a:ext cx="7268629"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iniciales del conjunto de prueba</a:t>
            </a:r>
          </a:p>
          <a:p>
            <a:pPr>
              <a:lnSpc>
                <a:spcPts val="3492"/>
              </a:lnSpc>
            </a:pPr>
            <a:r>
              <a:rPr lang="en-US" sz="2494">
                <a:solidFill>
                  <a:srgbClr val="293237"/>
                </a:solidFill>
                <a:latin typeface="Open Sans Light"/>
              </a:rPr>
              <a:t>          Date  Operation_profit</a:t>
            </a:r>
          </a:p>
          <a:p>
            <a:pPr>
              <a:lnSpc>
                <a:spcPts val="3492"/>
              </a:lnSpc>
            </a:pPr>
            <a:r>
              <a:rPr lang="en-US" sz="2494">
                <a:solidFill>
                  <a:srgbClr val="293237"/>
                </a:solidFill>
                <a:latin typeface="Open Sans Light"/>
              </a:rPr>
              <a:t>510 2018-05-26             472.0</a:t>
            </a:r>
          </a:p>
          <a:p>
            <a:pPr>
              <a:lnSpc>
                <a:spcPts val="3492"/>
              </a:lnSpc>
            </a:pPr>
            <a:r>
              <a:rPr lang="en-US" sz="2494">
                <a:solidFill>
                  <a:srgbClr val="293237"/>
                </a:solidFill>
                <a:latin typeface="Open Sans Light"/>
              </a:rPr>
              <a:t>511 2018-05-27             879.0</a:t>
            </a:r>
          </a:p>
          <a:p>
            <a:pPr>
              <a:lnSpc>
                <a:spcPts val="3492"/>
              </a:lnSpc>
              <a:spcBef>
                <a:spcPct val="0"/>
              </a:spcBef>
            </a:pPr>
            <a:r>
              <a:rPr lang="en-US" sz="2494">
                <a:solidFill>
                  <a:srgbClr val="293237"/>
                </a:solidFill>
                <a:latin typeface="Open Sans Light"/>
              </a:rPr>
              <a:t>512 2018-05-28             269.0</a:t>
            </a:r>
          </a:p>
        </p:txBody>
      </p:sp>
      <p:sp>
        <p:nvSpPr>
          <p:cNvPr id="12" name="TextBox 12"/>
          <p:cNvSpPr txBox="1"/>
          <p:nvPr/>
        </p:nvSpPr>
        <p:spPr>
          <a:xfrm>
            <a:off x="0" y="9662233"/>
            <a:ext cx="5249467" cy="363348"/>
          </a:xfrm>
          <a:prstGeom prst="rect">
            <a:avLst/>
          </a:prstGeom>
        </p:spPr>
        <p:txBody>
          <a:bodyPr lIns="0" tIns="0" rIns="0" bIns="0" rtlCol="0" anchor="t">
            <a:spAutoFit/>
          </a:bodyPr>
          <a:lstStyle/>
          <a:p>
            <a:pPr>
              <a:lnSpc>
                <a:spcPts val="3072"/>
              </a:lnSpc>
              <a:spcBef>
                <a:spcPct val="0"/>
              </a:spcBef>
            </a:pPr>
            <a:r>
              <a:rPr lang="en-US" sz="2194">
                <a:solidFill>
                  <a:srgbClr val="293237"/>
                </a:solidFill>
                <a:latin typeface="Open Sans Light"/>
              </a:rPr>
              <a:t>Valor p: 6.867091987167679e-05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689028" y="2850422"/>
            <a:ext cx="8652105" cy="3163055"/>
          </a:xfrm>
          <a:custGeom>
            <a:avLst/>
            <a:gdLst/>
            <a:ahLst/>
            <a:cxnLst/>
            <a:rect l="l" t="t" r="r" b="b"/>
            <a:pathLst>
              <a:path w="8652105" h="3163055">
                <a:moveTo>
                  <a:pt x="0" y="0"/>
                </a:moveTo>
                <a:lnTo>
                  <a:pt x="8652104" y="0"/>
                </a:lnTo>
                <a:lnTo>
                  <a:pt x="8652104" y="3163055"/>
                </a:lnTo>
                <a:lnTo>
                  <a:pt x="0" y="3163055"/>
                </a:lnTo>
                <a:lnTo>
                  <a:pt x="0" y="0"/>
                </a:lnTo>
                <a:close/>
              </a:path>
            </a:pathLst>
          </a:custGeom>
          <a:blipFill>
            <a:blip r:embed="rId6"/>
            <a:stretch>
              <a:fillRect/>
            </a:stretch>
          </a:blipFill>
        </p:spPr>
      </p:sp>
      <p:sp>
        <p:nvSpPr>
          <p:cNvPr id="6" name="Freeform 6"/>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85737" y="2850422"/>
            <a:ext cx="8858263" cy="3068225"/>
          </a:xfrm>
          <a:custGeom>
            <a:avLst/>
            <a:gdLst/>
            <a:ahLst/>
            <a:cxnLst/>
            <a:rect l="l" t="t" r="r" b="b"/>
            <a:pathLst>
              <a:path w="8858263" h="3068225">
                <a:moveTo>
                  <a:pt x="0" y="0"/>
                </a:moveTo>
                <a:lnTo>
                  <a:pt x="8858263" y="0"/>
                </a:lnTo>
                <a:lnTo>
                  <a:pt x="8858263" y="3068225"/>
                </a:lnTo>
                <a:lnTo>
                  <a:pt x="0" y="3068225"/>
                </a:lnTo>
                <a:lnTo>
                  <a:pt x="0" y="0"/>
                </a:lnTo>
                <a:close/>
              </a:path>
            </a:pathLst>
          </a:custGeom>
          <a:blipFill>
            <a:blip r:embed="rId7"/>
            <a:stretch>
              <a:fillRect/>
            </a:stretch>
          </a:blipFill>
        </p:spPr>
      </p:sp>
      <p:sp>
        <p:nvSpPr>
          <p:cNvPr id="8" name="TextBox 8"/>
          <p:cNvSpPr txBox="1"/>
          <p:nvPr/>
        </p:nvSpPr>
        <p:spPr>
          <a:xfrm>
            <a:off x="2846781" y="690130"/>
            <a:ext cx="14962293" cy="619990"/>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DETERMINACIÓN DEL ORDEN P Y Q DE LA SERIE DE TIEMPO</a:t>
            </a:r>
          </a:p>
        </p:txBody>
      </p:sp>
      <p:sp>
        <p:nvSpPr>
          <p:cNvPr id="9" name="TextBox 9"/>
          <p:cNvSpPr txBox="1"/>
          <p:nvPr/>
        </p:nvSpPr>
        <p:spPr>
          <a:xfrm>
            <a:off x="7412480" y="6795649"/>
            <a:ext cx="3463040" cy="2462651"/>
          </a:xfrm>
          <a:prstGeom prst="rect">
            <a:avLst/>
          </a:prstGeom>
        </p:spPr>
        <p:txBody>
          <a:bodyPr lIns="0" tIns="0" rIns="0" bIns="0" rtlCol="0" anchor="t">
            <a:spAutoFit/>
          </a:bodyPr>
          <a:lstStyle/>
          <a:p>
            <a:pPr algn="ctr">
              <a:lnSpc>
                <a:spcPts val="3913"/>
              </a:lnSpc>
            </a:pPr>
            <a:r>
              <a:rPr lang="en-US" sz="2795">
                <a:solidFill>
                  <a:srgbClr val="000000"/>
                </a:solidFill>
                <a:latin typeface="Open Sans Bold"/>
              </a:rPr>
              <a:t>MODELO ARIMA</a:t>
            </a:r>
          </a:p>
          <a:p>
            <a:pPr algn="just">
              <a:lnSpc>
                <a:spcPts val="3913"/>
              </a:lnSpc>
            </a:pPr>
            <a:endParaRPr lang="en-US" sz="2795">
              <a:solidFill>
                <a:srgbClr val="000000"/>
              </a:solidFill>
              <a:latin typeface="Open Sans Bold"/>
            </a:endParaRPr>
          </a:p>
          <a:p>
            <a:pPr algn="just">
              <a:lnSpc>
                <a:spcPts val="3913"/>
              </a:lnSpc>
            </a:pPr>
            <a:r>
              <a:rPr lang="en-US" sz="2795">
                <a:solidFill>
                  <a:srgbClr val="000000"/>
                </a:solidFill>
                <a:latin typeface="Open Sans"/>
              </a:rPr>
              <a:t>p = 85</a:t>
            </a:r>
          </a:p>
          <a:p>
            <a:pPr algn="just">
              <a:lnSpc>
                <a:spcPts val="3913"/>
              </a:lnSpc>
            </a:pPr>
            <a:r>
              <a:rPr lang="en-US" sz="2795">
                <a:solidFill>
                  <a:srgbClr val="000000"/>
                </a:solidFill>
                <a:latin typeface="Open Sans"/>
              </a:rPr>
              <a:t>d = 0</a:t>
            </a:r>
          </a:p>
          <a:p>
            <a:pPr algn="just">
              <a:lnSpc>
                <a:spcPts val="3913"/>
              </a:lnSpc>
            </a:pPr>
            <a:r>
              <a:rPr lang="en-US" sz="2795">
                <a:solidFill>
                  <a:srgbClr val="000000"/>
                </a:solidFill>
                <a:latin typeface="Open Sans"/>
              </a:rPr>
              <a:t>q = 112</a:t>
            </a:r>
          </a:p>
        </p:txBody>
      </p:sp>
      <p:sp>
        <p:nvSpPr>
          <p:cNvPr id="10" name="TextBox 10"/>
          <p:cNvSpPr txBox="1"/>
          <p:nvPr/>
        </p:nvSpPr>
        <p:spPr>
          <a:xfrm>
            <a:off x="12269969" y="9310249"/>
            <a:ext cx="5869672" cy="976751"/>
          </a:xfrm>
          <a:prstGeom prst="rect">
            <a:avLst/>
          </a:prstGeom>
        </p:spPr>
        <p:txBody>
          <a:bodyPr lIns="0" tIns="0" rIns="0" bIns="0" rtlCol="0" anchor="t">
            <a:spAutoFit/>
          </a:bodyPr>
          <a:lstStyle/>
          <a:p>
            <a:pPr algn="just">
              <a:lnSpc>
                <a:spcPts val="3913"/>
              </a:lnSpc>
            </a:pPr>
            <a:r>
              <a:rPr lang="en-US" sz="2795">
                <a:solidFill>
                  <a:srgbClr val="000000"/>
                </a:solidFill>
                <a:latin typeface="Open Sans"/>
              </a:rPr>
              <a:t>Valor p: 6.867091987167679e-05</a:t>
            </a:r>
          </a:p>
          <a:p>
            <a:pPr algn="just">
              <a:lnSpc>
                <a:spcPts val="3913"/>
              </a:lnSpc>
            </a:pPr>
            <a:endParaRPr lang="en-US" sz="2795">
              <a:solidFill>
                <a:srgbClr val="000000"/>
              </a:solidFill>
              <a:latin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20485" y="7535821"/>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1058936" y="-1820642"/>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00458" y="909395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3040343" y="-2671241"/>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6" name="Freeform 6"/>
          <p:cNvSpPr/>
          <p:nvPr/>
        </p:nvSpPr>
        <p:spPr>
          <a:xfrm>
            <a:off x="0" y="2672129"/>
            <a:ext cx="9478752" cy="6840103"/>
          </a:xfrm>
          <a:custGeom>
            <a:avLst/>
            <a:gdLst/>
            <a:ahLst/>
            <a:cxnLst/>
            <a:rect l="l" t="t" r="r" b="b"/>
            <a:pathLst>
              <a:path w="9478752" h="6840103">
                <a:moveTo>
                  <a:pt x="0" y="0"/>
                </a:moveTo>
                <a:lnTo>
                  <a:pt x="9478752" y="0"/>
                </a:lnTo>
                <a:lnTo>
                  <a:pt x="9478752" y="6840103"/>
                </a:lnTo>
                <a:lnTo>
                  <a:pt x="0" y="6840103"/>
                </a:lnTo>
                <a:lnTo>
                  <a:pt x="0" y="0"/>
                </a:lnTo>
                <a:close/>
              </a:path>
            </a:pathLst>
          </a:custGeom>
          <a:blipFill>
            <a:blip r:embed="rId5"/>
            <a:stretch>
              <a:fillRect/>
            </a:stretch>
          </a:blipFill>
        </p:spPr>
      </p:sp>
      <p:sp>
        <p:nvSpPr>
          <p:cNvPr id="7" name="TextBox 7"/>
          <p:cNvSpPr txBox="1"/>
          <p:nvPr/>
        </p:nvSpPr>
        <p:spPr>
          <a:xfrm>
            <a:off x="10837542" y="3387952"/>
            <a:ext cx="8812646" cy="4052630"/>
          </a:xfrm>
          <a:prstGeom prst="rect">
            <a:avLst/>
          </a:prstGeom>
        </p:spPr>
        <p:txBody>
          <a:bodyPr lIns="0" tIns="0" rIns="0" bIns="0" rtlCol="0" anchor="t">
            <a:spAutoFit/>
          </a:bodyPr>
          <a:lstStyle/>
          <a:p>
            <a:pPr>
              <a:lnSpc>
                <a:spcPts val="3239"/>
              </a:lnSpc>
            </a:pPr>
            <a:r>
              <a:rPr lang="en-US" sz="2314">
                <a:solidFill>
                  <a:srgbClr val="293237"/>
                </a:solidFill>
                <a:latin typeface="Open Sans Light"/>
              </a:rPr>
              <a:t>Evaluación de la normalidad de los residuales</a:t>
            </a:r>
          </a:p>
          <a:p>
            <a:pPr>
              <a:lnSpc>
                <a:spcPts val="3239"/>
              </a:lnSpc>
            </a:pPr>
            <a:r>
              <a:rPr lang="en-US" sz="2314">
                <a:solidFill>
                  <a:srgbClr val="293237"/>
                </a:solidFill>
                <a:latin typeface="Open Sans Light"/>
              </a:rPr>
              <a:t>Normal test results</a:t>
            </a:r>
          </a:p>
          <a:p>
            <a:pPr>
              <a:lnSpc>
                <a:spcPts val="3239"/>
              </a:lnSpc>
            </a:pPr>
            <a:r>
              <a:rPr lang="en-US" sz="2314">
                <a:solidFill>
                  <a:srgbClr val="293237"/>
                </a:solidFill>
                <a:latin typeface="Open Sans Light"/>
              </a:rPr>
              <a:t>p-value = 4.920608390165166e-06</a:t>
            </a:r>
          </a:p>
          <a:p>
            <a:pPr>
              <a:lnSpc>
                <a:spcPts val="3239"/>
              </a:lnSpc>
            </a:pPr>
            <a:endParaRPr lang="en-US" sz="2314">
              <a:solidFill>
                <a:srgbClr val="293237"/>
              </a:solidFill>
              <a:latin typeface="Open Sans Light"/>
            </a:endParaRPr>
          </a:p>
          <a:p>
            <a:pPr>
              <a:lnSpc>
                <a:spcPts val="3239"/>
              </a:lnSpc>
            </a:pPr>
            <a:r>
              <a:rPr lang="en-US" sz="2314">
                <a:solidFill>
                  <a:srgbClr val="293237"/>
                </a:solidFill>
                <a:latin typeface="Open Sans Light"/>
              </a:rPr>
              <a:t>Error a partir de la inversion de los datos estacionarios</a:t>
            </a:r>
          </a:p>
          <a:p>
            <a:pPr>
              <a:lnSpc>
                <a:spcPts val="3239"/>
              </a:lnSpc>
            </a:pPr>
            <a:r>
              <a:rPr lang="en-US" sz="2314">
                <a:solidFill>
                  <a:srgbClr val="293237"/>
                </a:solidFill>
                <a:latin typeface="Open Sans Light"/>
              </a:rPr>
              <a:t>MSE: 90128.75405725953 </a:t>
            </a:r>
          </a:p>
          <a:p>
            <a:pPr>
              <a:lnSpc>
                <a:spcPts val="3239"/>
              </a:lnSpc>
            </a:pPr>
            <a:r>
              <a:rPr lang="en-US" sz="2314">
                <a:solidFill>
                  <a:srgbClr val="293237"/>
                </a:solidFill>
                <a:latin typeface="Open Sans Light"/>
              </a:rPr>
              <a:t>RMSE: 300.2145134020997 </a:t>
            </a:r>
          </a:p>
          <a:p>
            <a:pPr>
              <a:lnSpc>
                <a:spcPts val="3239"/>
              </a:lnSpc>
            </a:pPr>
            <a:r>
              <a:rPr lang="en-US" sz="2314">
                <a:solidFill>
                  <a:srgbClr val="293237"/>
                </a:solidFill>
                <a:latin typeface="Open Sans Light"/>
              </a:rPr>
              <a:t>MAPE: 0.7003565605481321</a:t>
            </a:r>
          </a:p>
          <a:p>
            <a:pPr>
              <a:lnSpc>
                <a:spcPts val="3239"/>
              </a:lnSpc>
            </a:pPr>
            <a:endParaRPr lang="en-US" sz="2314">
              <a:solidFill>
                <a:srgbClr val="293237"/>
              </a:solidFill>
              <a:latin typeface="Open Sans Light"/>
            </a:endParaRPr>
          </a:p>
          <a:p>
            <a:pPr>
              <a:lnSpc>
                <a:spcPts val="3239"/>
              </a:lnSpc>
              <a:spcBef>
                <a:spcPct val="0"/>
              </a:spcBef>
            </a:pPr>
            <a:endParaRPr lang="en-US" sz="2314">
              <a:solidFill>
                <a:srgbClr val="293237"/>
              </a:solidFill>
              <a:latin typeface="Open Sans Light"/>
            </a:endParaRPr>
          </a:p>
        </p:txBody>
      </p:sp>
      <p:sp>
        <p:nvSpPr>
          <p:cNvPr id="8" name="TextBox 8"/>
          <p:cNvSpPr txBox="1"/>
          <p:nvPr/>
        </p:nvSpPr>
        <p:spPr>
          <a:xfrm>
            <a:off x="5108718" y="508365"/>
            <a:ext cx="11457646" cy="1273838"/>
          </a:xfrm>
          <a:prstGeom prst="rect">
            <a:avLst/>
          </a:prstGeom>
        </p:spPr>
        <p:txBody>
          <a:bodyPr lIns="0" tIns="0" rIns="0" bIns="0" rtlCol="0" anchor="t">
            <a:spAutoFit/>
          </a:bodyPr>
          <a:lstStyle/>
          <a:p>
            <a:pPr marL="0" lvl="0" indent="0" algn="ctr">
              <a:lnSpc>
                <a:spcPts val="10368"/>
              </a:lnSpc>
              <a:spcBef>
                <a:spcPct val="0"/>
              </a:spcBef>
            </a:pPr>
            <a:r>
              <a:rPr lang="en-US" sz="7623" spc="167">
                <a:solidFill>
                  <a:srgbClr val="292F33"/>
                </a:solidFill>
                <a:latin typeface="League Spartan"/>
              </a:rPr>
              <a:t>RESIDUALES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769085" y="-3488161"/>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0" y="3606300"/>
            <a:ext cx="11052297" cy="4947727"/>
          </a:xfrm>
          <a:custGeom>
            <a:avLst/>
            <a:gdLst/>
            <a:ahLst/>
            <a:cxnLst/>
            <a:rect l="l" t="t" r="r" b="b"/>
            <a:pathLst>
              <a:path w="11052297" h="4947727">
                <a:moveTo>
                  <a:pt x="0" y="0"/>
                </a:moveTo>
                <a:lnTo>
                  <a:pt x="11052297" y="0"/>
                </a:lnTo>
                <a:lnTo>
                  <a:pt x="11052297" y="4947728"/>
                </a:lnTo>
                <a:lnTo>
                  <a:pt x="0" y="4947728"/>
                </a:lnTo>
                <a:lnTo>
                  <a:pt x="0" y="0"/>
                </a:lnTo>
                <a:close/>
              </a:path>
            </a:pathLst>
          </a:custGeom>
          <a:blipFill>
            <a:blip r:embed="rId8"/>
            <a:stretch>
              <a:fillRect/>
            </a:stretch>
          </a:blipFill>
        </p:spPr>
      </p:sp>
      <p:sp>
        <p:nvSpPr>
          <p:cNvPr id="9" name="TextBox 9"/>
          <p:cNvSpPr txBox="1"/>
          <p:nvPr/>
        </p:nvSpPr>
        <p:spPr>
          <a:xfrm>
            <a:off x="12028873" y="1413393"/>
            <a:ext cx="5724266" cy="7844907"/>
          </a:xfrm>
          <a:prstGeom prst="rect">
            <a:avLst/>
          </a:prstGeom>
        </p:spPr>
        <p:txBody>
          <a:bodyPr lIns="0" tIns="0" rIns="0" bIns="0" rtlCol="0" anchor="t">
            <a:spAutoFit/>
          </a:bodyPr>
          <a:lstStyle/>
          <a:p>
            <a:pPr>
              <a:lnSpc>
                <a:spcPts val="3687"/>
              </a:lnSpc>
            </a:pPr>
            <a:r>
              <a:rPr lang="en-US" sz="2634">
                <a:solidFill>
                  <a:srgbClr val="293237"/>
                </a:solidFill>
                <a:latin typeface="Open Sans Light"/>
              </a:rPr>
              <a:t>Cuando el KDE está más aplastado y alargado en los laterales, generalmente indica que la distribución de los datos tiene colas pesadas o sesgos hacia los extremos. En otras palabras, un KDE más aplastado y alargado en los laterales indica que hay una mayor concentración de valores cerca del centro de la distribución y una disminución gradual de la densidad a medida que nos alejamos hacia los extremos. Esto significa que hay valores atípicos o extremos en los datos que están influyendo en la forma de la distribución.</a:t>
            </a:r>
          </a:p>
          <a:p>
            <a:pPr>
              <a:lnSpc>
                <a:spcPts val="3687"/>
              </a:lnSpc>
              <a:spcBef>
                <a:spcPct val="0"/>
              </a:spcBef>
            </a:pPr>
            <a:endParaRPr lang="en-US" sz="2634">
              <a:solidFill>
                <a:srgbClr val="293237"/>
              </a:solidFill>
              <a:latin typeface="Open Sans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614265" y="6959243"/>
            <a:ext cx="8858435" cy="5202317"/>
          </a:xfrm>
          <a:custGeom>
            <a:avLst/>
            <a:gdLst/>
            <a:ahLst/>
            <a:cxnLst/>
            <a:rect l="l" t="t" r="r" b="b"/>
            <a:pathLst>
              <a:path w="8858435" h="5202317">
                <a:moveTo>
                  <a:pt x="8858435" y="0"/>
                </a:moveTo>
                <a:lnTo>
                  <a:pt x="0" y="0"/>
                </a:lnTo>
                <a:lnTo>
                  <a:pt x="0" y="5202318"/>
                </a:lnTo>
                <a:lnTo>
                  <a:pt x="8858435" y="5202318"/>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50556" y="92583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6" name="Table 6"/>
          <p:cNvGraphicFramePr>
            <a:graphicFrameLocks noGrp="1"/>
          </p:cNvGraphicFramePr>
          <p:nvPr/>
        </p:nvGraphicFramePr>
        <p:xfrm>
          <a:off x="5486400" y="2550250"/>
          <a:ext cx="7315200" cy="626745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44575">
                <a:tc>
                  <a:txBody>
                    <a:bodyPr/>
                    <a:lstStyle/>
                    <a:p>
                      <a:pPr algn="ctr">
                        <a:lnSpc>
                          <a:spcPts val="2454"/>
                        </a:lnSpc>
                        <a:defRPr/>
                      </a:pPr>
                      <a:r>
                        <a:rPr lang="en-US" sz="1753">
                          <a:solidFill>
                            <a:srgbClr val="000000"/>
                          </a:solidFill>
                          <a:latin typeface="Open Sans Light Bold"/>
                        </a:rPr>
                        <a:t>Date</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Residuos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extLst>
                  <a:ext uri="{0D108BD9-81ED-4DB2-BD59-A6C34878D82A}">
                    <a16:rowId xmlns:a16="http://schemas.microsoft.com/office/drawing/2014/main" val="10000"/>
                  </a:ext>
                </a:extLst>
              </a:tr>
              <a:tr h="1044575">
                <a:tc>
                  <a:txBody>
                    <a:bodyPr/>
                    <a:lstStyle/>
                    <a:p>
                      <a:pPr algn="ctr">
                        <a:lnSpc>
                          <a:spcPts val="2454"/>
                        </a:lnSpc>
                        <a:defRPr/>
                      </a:pPr>
                      <a:r>
                        <a:rPr lang="en-US" sz="1753">
                          <a:solidFill>
                            <a:srgbClr val="000000"/>
                          </a:solidFill>
                          <a:latin typeface="Open Sans Light"/>
                        </a:rPr>
                        <a:t>2017-01-01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80.132717</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1044575">
                <a:tc>
                  <a:txBody>
                    <a:bodyPr/>
                    <a:lstStyle/>
                    <a:p>
                      <a:pPr algn="ctr">
                        <a:lnSpc>
                          <a:spcPts val="2454"/>
                        </a:lnSpc>
                        <a:defRPr/>
                      </a:pPr>
                      <a:r>
                        <a:rPr lang="en-US" sz="1753">
                          <a:solidFill>
                            <a:srgbClr val="000000"/>
                          </a:solidFill>
                          <a:latin typeface="Open Sans Light"/>
                        </a:rPr>
                        <a:t>2017-01-02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-120.946251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1044575">
                <a:tc>
                  <a:txBody>
                    <a:bodyPr/>
                    <a:lstStyle/>
                    <a:p>
                      <a:pPr algn="ctr">
                        <a:lnSpc>
                          <a:spcPts val="2454"/>
                        </a:lnSpc>
                        <a:defRPr/>
                      </a:pPr>
                      <a:r>
                        <a:rPr lang="en-US" sz="1753">
                          <a:solidFill>
                            <a:srgbClr val="000000"/>
                          </a:solidFill>
                          <a:latin typeface="Open Sans Light"/>
                        </a:rPr>
                        <a:t>2017-01-03</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-371.142047</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r h="1044575">
                <a:tc>
                  <a:txBody>
                    <a:bodyPr/>
                    <a:lstStyle/>
                    <a:p>
                      <a:pPr algn="ctr">
                        <a:lnSpc>
                          <a:spcPts val="2454"/>
                        </a:lnSpc>
                        <a:defRPr/>
                      </a:pPr>
                      <a:r>
                        <a:rPr lang="en-US" sz="1753">
                          <a:solidFill>
                            <a:srgbClr val="000000"/>
                          </a:solidFill>
                          <a:latin typeface="Open Sans Light"/>
                        </a:rPr>
                        <a:t>2017-01-04</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-365.033233</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4"/>
                  </a:ext>
                </a:extLst>
              </a:tr>
              <a:tr h="1044575">
                <a:tc>
                  <a:txBody>
                    <a:bodyPr/>
                    <a:lstStyle/>
                    <a:p>
                      <a:pPr algn="ctr">
                        <a:lnSpc>
                          <a:spcPts val="2454"/>
                        </a:lnSpc>
                        <a:defRPr/>
                      </a:pPr>
                      <a:r>
                        <a:rPr lang="en-US" sz="1753">
                          <a:solidFill>
                            <a:srgbClr val="000000"/>
                          </a:solidFill>
                          <a:latin typeface="Open Sans Light"/>
                        </a:rPr>
                        <a:t>2017-01-05</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294.500962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5339030" y="458741"/>
            <a:ext cx="11137145" cy="1044668"/>
          </a:xfrm>
          <a:prstGeom prst="rect">
            <a:avLst/>
          </a:prstGeom>
        </p:spPr>
        <p:txBody>
          <a:bodyPr lIns="0" tIns="0" rIns="0" bIns="0" rtlCol="0" anchor="t">
            <a:spAutoFit/>
          </a:bodyPr>
          <a:lstStyle/>
          <a:p>
            <a:pPr marL="0" lvl="0" indent="0">
              <a:lnSpc>
                <a:spcPts val="8493"/>
              </a:lnSpc>
              <a:spcBef>
                <a:spcPct val="0"/>
              </a:spcBef>
            </a:pPr>
            <a:r>
              <a:rPr lang="en-US" sz="6245" spc="137">
                <a:solidFill>
                  <a:srgbClr val="292F33"/>
                </a:solidFill>
                <a:latin typeface="League Spartan"/>
              </a:rPr>
              <a:t>MODELO DE RESIDUALES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17122" y="8220420"/>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18817" y="3617791"/>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a:t>
            </a:r>
          </a:p>
        </p:txBody>
      </p:sp>
      <p:sp>
        <p:nvSpPr>
          <p:cNvPr id="4" name="AutoShape 4"/>
          <p:cNvSpPr/>
          <p:nvPr/>
        </p:nvSpPr>
        <p:spPr>
          <a:xfrm>
            <a:off x="373476" y="3449343"/>
            <a:ext cx="17506378" cy="0"/>
          </a:xfrm>
          <a:prstGeom prst="line">
            <a:avLst/>
          </a:prstGeom>
          <a:ln w="19050" cap="flat">
            <a:solidFill>
              <a:srgbClr val="000000"/>
            </a:solidFill>
            <a:prstDash val="solid"/>
            <a:headEnd type="none" w="sm" len="sm"/>
            <a:tailEnd type="none" w="sm" len="sm"/>
          </a:ln>
        </p:spPr>
      </p:sp>
      <p:grpSp>
        <p:nvGrpSpPr>
          <p:cNvPr id="5" name="Group 5"/>
          <p:cNvGrpSpPr/>
          <p:nvPr/>
        </p:nvGrpSpPr>
        <p:grpSpPr>
          <a:xfrm>
            <a:off x="373476" y="2395244"/>
            <a:ext cx="17506378" cy="854075"/>
            <a:chOff x="0" y="0"/>
            <a:chExt cx="1189926" cy="58052"/>
          </a:xfrm>
        </p:grpSpPr>
        <p:sp>
          <p:nvSpPr>
            <p:cNvPr id="6" name="Freeform 6"/>
            <p:cNvSpPr/>
            <p:nvPr/>
          </p:nvSpPr>
          <p:spPr>
            <a:xfrm>
              <a:off x="0" y="0"/>
              <a:ext cx="1189926" cy="58052"/>
            </a:xfrm>
            <a:custGeom>
              <a:avLst/>
              <a:gdLst/>
              <a:ahLst/>
              <a:cxnLst/>
              <a:rect l="l" t="t" r="r" b="b"/>
              <a:pathLst>
                <a:path w="1189926" h="58052">
                  <a:moveTo>
                    <a:pt x="5749" y="0"/>
                  </a:moveTo>
                  <a:lnTo>
                    <a:pt x="1184177" y="0"/>
                  </a:lnTo>
                  <a:cubicBezTo>
                    <a:pt x="1185701" y="0"/>
                    <a:pt x="1187164" y="606"/>
                    <a:pt x="1188242" y="1684"/>
                  </a:cubicBezTo>
                  <a:cubicBezTo>
                    <a:pt x="1189320" y="2762"/>
                    <a:pt x="1189926" y="4224"/>
                    <a:pt x="1189926" y="5749"/>
                  </a:cubicBezTo>
                  <a:lnTo>
                    <a:pt x="1189926" y="52303"/>
                  </a:lnTo>
                  <a:cubicBezTo>
                    <a:pt x="1189926" y="55478"/>
                    <a:pt x="1187352" y="58052"/>
                    <a:pt x="1184177" y="58052"/>
                  </a:cubicBezTo>
                  <a:lnTo>
                    <a:pt x="5749" y="58052"/>
                  </a:lnTo>
                  <a:cubicBezTo>
                    <a:pt x="4224" y="58052"/>
                    <a:pt x="2762" y="57447"/>
                    <a:pt x="1684" y="56368"/>
                  </a:cubicBezTo>
                  <a:cubicBezTo>
                    <a:pt x="606" y="55290"/>
                    <a:pt x="0" y="53828"/>
                    <a:pt x="0" y="52303"/>
                  </a:cubicBezTo>
                  <a:lnTo>
                    <a:pt x="0" y="5749"/>
                  </a:lnTo>
                  <a:cubicBezTo>
                    <a:pt x="0" y="4224"/>
                    <a:pt x="606" y="2762"/>
                    <a:pt x="1684" y="1684"/>
                  </a:cubicBezTo>
                  <a:cubicBezTo>
                    <a:pt x="2762" y="606"/>
                    <a:pt x="4224" y="0"/>
                    <a:pt x="5749" y="0"/>
                  </a:cubicBezTo>
                  <a:close/>
                </a:path>
              </a:pathLst>
            </a:custGeom>
            <a:solidFill>
              <a:srgbClr val="C6E0F9"/>
            </a:solidFill>
          </p:spPr>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5180"/>
                </a:lnSpc>
              </a:pPr>
              <a:endParaRPr/>
            </a:p>
          </p:txBody>
        </p:sp>
      </p:grpSp>
      <p:sp>
        <p:nvSpPr>
          <p:cNvPr id="8" name="TextBox 8"/>
          <p:cNvSpPr txBox="1"/>
          <p:nvPr/>
        </p:nvSpPr>
        <p:spPr>
          <a:xfrm>
            <a:off x="4081845" y="2491120"/>
            <a:ext cx="2545907" cy="748674"/>
          </a:xfrm>
          <a:prstGeom prst="rect">
            <a:avLst/>
          </a:prstGeom>
        </p:spPr>
        <p:txBody>
          <a:bodyPr lIns="0" tIns="0" rIns="0" bIns="0" rtlCol="0" anchor="t">
            <a:spAutoFit/>
          </a:bodyPr>
          <a:lstStyle/>
          <a:p>
            <a:pPr algn="ctr">
              <a:lnSpc>
                <a:spcPts val="6044"/>
              </a:lnSpc>
            </a:pPr>
            <a:r>
              <a:rPr lang="en-US" sz="4380">
                <a:solidFill>
                  <a:srgbClr val="000000"/>
                </a:solidFill>
                <a:latin typeface="Open Sans Italics"/>
              </a:rPr>
              <a:t>Date</a:t>
            </a:r>
          </a:p>
        </p:txBody>
      </p:sp>
      <p:sp>
        <p:nvSpPr>
          <p:cNvPr id="9" name="TextBox 9"/>
          <p:cNvSpPr txBox="1"/>
          <p:nvPr/>
        </p:nvSpPr>
        <p:spPr>
          <a:xfrm>
            <a:off x="7789801" y="2491120"/>
            <a:ext cx="2545907" cy="748674"/>
          </a:xfrm>
          <a:prstGeom prst="rect">
            <a:avLst/>
          </a:prstGeom>
        </p:spPr>
        <p:txBody>
          <a:bodyPr lIns="0" tIns="0" rIns="0" bIns="0" rtlCol="0" anchor="t">
            <a:spAutoFit/>
          </a:bodyPr>
          <a:lstStyle/>
          <a:p>
            <a:pPr algn="ctr">
              <a:lnSpc>
                <a:spcPts val="6044"/>
              </a:lnSpc>
            </a:pPr>
            <a:r>
              <a:rPr lang="en-US" sz="4380">
                <a:solidFill>
                  <a:srgbClr val="000000"/>
                </a:solidFill>
                <a:latin typeface="Open Sans Italics"/>
              </a:rPr>
              <a:t>Store_ID</a:t>
            </a:r>
          </a:p>
        </p:txBody>
      </p:sp>
      <p:sp>
        <p:nvSpPr>
          <p:cNvPr id="10" name="TextBox 10"/>
          <p:cNvSpPr txBox="1"/>
          <p:nvPr/>
        </p:nvSpPr>
        <p:spPr>
          <a:xfrm>
            <a:off x="11497758" y="2500645"/>
            <a:ext cx="2739682" cy="748674"/>
          </a:xfrm>
          <a:prstGeom prst="rect">
            <a:avLst/>
          </a:prstGeom>
        </p:spPr>
        <p:txBody>
          <a:bodyPr lIns="0" tIns="0" rIns="0" bIns="0" rtlCol="0" anchor="t">
            <a:spAutoFit/>
          </a:bodyPr>
          <a:lstStyle/>
          <a:p>
            <a:pPr algn="ctr">
              <a:lnSpc>
                <a:spcPts val="6044"/>
              </a:lnSpc>
            </a:pPr>
            <a:r>
              <a:rPr lang="en-US" sz="4380">
                <a:solidFill>
                  <a:srgbClr val="000000"/>
                </a:solidFill>
                <a:latin typeface="Open Sans Italics"/>
              </a:rPr>
              <a:t>Product_ID</a:t>
            </a:r>
          </a:p>
        </p:txBody>
      </p:sp>
      <p:sp>
        <p:nvSpPr>
          <p:cNvPr id="11" name="Freeform 11"/>
          <p:cNvSpPr/>
          <p:nvPr/>
        </p:nvSpPr>
        <p:spPr>
          <a:xfrm rot="10658917">
            <a:off x="-994323" y="-1613122"/>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965071" y="930147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13" name="Freeform 13"/>
          <p:cNvSpPr/>
          <p:nvPr/>
        </p:nvSpPr>
        <p:spPr>
          <a:xfrm>
            <a:off x="-2975730" y="-2463722"/>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14" name="TextBox 14"/>
          <p:cNvSpPr txBox="1"/>
          <p:nvPr/>
        </p:nvSpPr>
        <p:spPr>
          <a:xfrm>
            <a:off x="2048201" y="1121920"/>
            <a:ext cx="11778216" cy="1270226"/>
          </a:xfrm>
          <a:prstGeom prst="rect">
            <a:avLst/>
          </a:prstGeom>
        </p:spPr>
        <p:txBody>
          <a:bodyPr lIns="0" tIns="0" rIns="0" bIns="0" rtlCol="0" anchor="t">
            <a:spAutoFit/>
          </a:bodyPr>
          <a:lstStyle/>
          <a:p>
            <a:pPr marL="0" lvl="0" indent="0">
              <a:lnSpc>
                <a:spcPts val="10368"/>
              </a:lnSpc>
              <a:spcBef>
                <a:spcPct val="0"/>
              </a:spcBef>
            </a:pPr>
            <a:r>
              <a:rPr lang="en-US" sz="7623" spc="167">
                <a:solidFill>
                  <a:srgbClr val="292F33"/>
                </a:solidFill>
                <a:latin typeface="League Spartan"/>
              </a:rPr>
              <a:t>SALES</a:t>
            </a:r>
          </a:p>
        </p:txBody>
      </p:sp>
      <p:sp>
        <p:nvSpPr>
          <p:cNvPr id="15" name="TextBox 15"/>
          <p:cNvSpPr txBox="1"/>
          <p:nvPr/>
        </p:nvSpPr>
        <p:spPr>
          <a:xfrm>
            <a:off x="1318817" y="4731049"/>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2</a:t>
            </a:r>
          </a:p>
        </p:txBody>
      </p:sp>
      <p:sp>
        <p:nvSpPr>
          <p:cNvPr id="16" name="TextBox 16"/>
          <p:cNvSpPr txBox="1"/>
          <p:nvPr/>
        </p:nvSpPr>
        <p:spPr>
          <a:xfrm>
            <a:off x="1318817" y="5844307"/>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3</a:t>
            </a:r>
          </a:p>
        </p:txBody>
      </p:sp>
      <p:sp>
        <p:nvSpPr>
          <p:cNvPr id="17" name="TextBox 17"/>
          <p:cNvSpPr txBox="1"/>
          <p:nvPr/>
        </p:nvSpPr>
        <p:spPr>
          <a:xfrm>
            <a:off x="1318817" y="6957566"/>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4</a:t>
            </a:r>
          </a:p>
        </p:txBody>
      </p:sp>
      <p:sp>
        <p:nvSpPr>
          <p:cNvPr id="18" name="TextBox 18"/>
          <p:cNvSpPr txBox="1"/>
          <p:nvPr/>
        </p:nvSpPr>
        <p:spPr>
          <a:xfrm>
            <a:off x="1318817" y="8070824"/>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5</a:t>
            </a:r>
          </a:p>
        </p:txBody>
      </p:sp>
      <p:sp>
        <p:nvSpPr>
          <p:cNvPr id="19" name="TextBox 19"/>
          <p:cNvSpPr txBox="1"/>
          <p:nvPr/>
        </p:nvSpPr>
        <p:spPr>
          <a:xfrm>
            <a:off x="373476" y="2491120"/>
            <a:ext cx="2545907" cy="748674"/>
          </a:xfrm>
          <a:prstGeom prst="rect">
            <a:avLst/>
          </a:prstGeom>
        </p:spPr>
        <p:txBody>
          <a:bodyPr lIns="0" tIns="0" rIns="0" bIns="0" rtlCol="0" anchor="t">
            <a:spAutoFit/>
          </a:bodyPr>
          <a:lstStyle/>
          <a:p>
            <a:pPr algn="ctr">
              <a:lnSpc>
                <a:spcPts val="6044"/>
              </a:lnSpc>
            </a:pPr>
            <a:r>
              <a:rPr lang="en-US" sz="4380">
                <a:solidFill>
                  <a:srgbClr val="000000"/>
                </a:solidFill>
                <a:latin typeface="Open Sans Italics"/>
              </a:rPr>
              <a:t>Sale_ID</a:t>
            </a:r>
          </a:p>
        </p:txBody>
      </p:sp>
      <p:sp>
        <p:nvSpPr>
          <p:cNvPr id="20" name="TextBox 20"/>
          <p:cNvSpPr txBox="1"/>
          <p:nvPr/>
        </p:nvSpPr>
        <p:spPr>
          <a:xfrm>
            <a:off x="3717629" y="3611748"/>
            <a:ext cx="3274339"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2017-01-01</a:t>
            </a:r>
          </a:p>
        </p:txBody>
      </p:sp>
      <p:sp>
        <p:nvSpPr>
          <p:cNvPr id="21" name="TextBox 21"/>
          <p:cNvSpPr txBox="1"/>
          <p:nvPr/>
        </p:nvSpPr>
        <p:spPr>
          <a:xfrm>
            <a:off x="3717629" y="4725006"/>
            <a:ext cx="3274339"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2017-01-01</a:t>
            </a:r>
          </a:p>
        </p:txBody>
      </p:sp>
      <p:sp>
        <p:nvSpPr>
          <p:cNvPr id="22" name="TextBox 22"/>
          <p:cNvSpPr txBox="1"/>
          <p:nvPr/>
        </p:nvSpPr>
        <p:spPr>
          <a:xfrm>
            <a:off x="3717629" y="5838265"/>
            <a:ext cx="3274339"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2017-01-01</a:t>
            </a:r>
          </a:p>
        </p:txBody>
      </p:sp>
      <p:sp>
        <p:nvSpPr>
          <p:cNvPr id="23" name="TextBox 23"/>
          <p:cNvSpPr txBox="1"/>
          <p:nvPr/>
        </p:nvSpPr>
        <p:spPr>
          <a:xfrm>
            <a:off x="3717629" y="6954544"/>
            <a:ext cx="3274339"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2017-01-01</a:t>
            </a:r>
          </a:p>
        </p:txBody>
      </p:sp>
      <p:sp>
        <p:nvSpPr>
          <p:cNvPr id="24" name="TextBox 24"/>
          <p:cNvSpPr txBox="1"/>
          <p:nvPr/>
        </p:nvSpPr>
        <p:spPr>
          <a:xfrm>
            <a:off x="3717629" y="8070824"/>
            <a:ext cx="3274339"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2017-01-01</a:t>
            </a:r>
          </a:p>
        </p:txBody>
      </p:sp>
      <p:sp>
        <p:nvSpPr>
          <p:cNvPr id="25" name="TextBox 25"/>
          <p:cNvSpPr txBox="1"/>
          <p:nvPr/>
        </p:nvSpPr>
        <p:spPr>
          <a:xfrm>
            <a:off x="15399490" y="2500645"/>
            <a:ext cx="2739682" cy="748674"/>
          </a:xfrm>
          <a:prstGeom prst="rect">
            <a:avLst/>
          </a:prstGeom>
        </p:spPr>
        <p:txBody>
          <a:bodyPr lIns="0" tIns="0" rIns="0" bIns="0" rtlCol="0" anchor="t">
            <a:spAutoFit/>
          </a:bodyPr>
          <a:lstStyle/>
          <a:p>
            <a:pPr algn="ctr">
              <a:lnSpc>
                <a:spcPts val="6044"/>
              </a:lnSpc>
            </a:pPr>
            <a:r>
              <a:rPr lang="en-US" sz="4380">
                <a:solidFill>
                  <a:srgbClr val="000000"/>
                </a:solidFill>
                <a:latin typeface="Open Sans Italics"/>
              </a:rPr>
              <a:t>Units</a:t>
            </a:r>
          </a:p>
        </p:txBody>
      </p:sp>
      <p:sp>
        <p:nvSpPr>
          <p:cNvPr id="26" name="TextBox 26"/>
          <p:cNvSpPr txBox="1"/>
          <p:nvPr/>
        </p:nvSpPr>
        <p:spPr>
          <a:xfrm>
            <a:off x="8735143" y="3617791"/>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24</a:t>
            </a:r>
          </a:p>
        </p:txBody>
      </p:sp>
      <p:sp>
        <p:nvSpPr>
          <p:cNvPr id="27" name="TextBox 27"/>
          <p:cNvSpPr txBox="1"/>
          <p:nvPr/>
        </p:nvSpPr>
        <p:spPr>
          <a:xfrm>
            <a:off x="8735143" y="4731049"/>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28</a:t>
            </a:r>
          </a:p>
        </p:txBody>
      </p:sp>
      <p:sp>
        <p:nvSpPr>
          <p:cNvPr id="28" name="TextBox 28"/>
          <p:cNvSpPr txBox="1"/>
          <p:nvPr/>
        </p:nvSpPr>
        <p:spPr>
          <a:xfrm>
            <a:off x="8735143" y="5844307"/>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6</a:t>
            </a:r>
          </a:p>
        </p:txBody>
      </p:sp>
      <p:sp>
        <p:nvSpPr>
          <p:cNvPr id="29" name="TextBox 29"/>
          <p:cNvSpPr txBox="1"/>
          <p:nvPr/>
        </p:nvSpPr>
        <p:spPr>
          <a:xfrm>
            <a:off x="8735143" y="6957566"/>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48</a:t>
            </a:r>
          </a:p>
        </p:txBody>
      </p:sp>
      <p:sp>
        <p:nvSpPr>
          <p:cNvPr id="30" name="TextBox 30"/>
          <p:cNvSpPr txBox="1"/>
          <p:nvPr/>
        </p:nvSpPr>
        <p:spPr>
          <a:xfrm>
            <a:off x="8735143" y="8070824"/>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44</a:t>
            </a:r>
          </a:p>
        </p:txBody>
      </p:sp>
      <p:sp>
        <p:nvSpPr>
          <p:cNvPr id="31" name="TextBox 31"/>
          <p:cNvSpPr txBox="1"/>
          <p:nvPr/>
        </p:nvSpPr>
        <p:spPr>
          <a:xfrm>
            <a:off x="12539987" y="3617791"/>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4</a:t>
            </a:r>
          </a:p>
        </p:txBody>
      </p:sp>
      <p:sp>
        <p:nvSpPr>
          <p:cNvPr id="32" name="TextBox 32"/>
          <p:cNvSpPr txBox="1"/>
          <p:nvPr/>
        </p:nvSpPr>
        <p:spPr>
          <a:xfrm>
            <a:off x="12539987" y="4731049"/>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a:t>
            </a:r>
          </a:p>
        </p:txBody>
      </p:sp>
      <p:sp>
        <p:nvSpPr>
          <p:cNvPr id="33" name="TextBox 33"/>
          <p:cNvSpPr txBox="1"/>
          <p:nvPr/>
        </p:nvSpPr>
        <p:spPr>
          <a:xfrm>
            <a:off x="12539987" y="5844307"/>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8</a:t>
            </a:r>
          </a:p>
        </p:txBody>
      </p:sp>
      <p:sp>
        <p:nvSpPr>
          <p:cNvPr id="34" name="TextBox 34"/>
          <p:cNvSpPr txBox="1"/>
          <p:nvPr/>
        </p:nvSpPr>
        <p:spPr>
          <a:xfrm>
            <a:off x="12539987" y="6957566"/>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7</a:t>
            </a:r>
          </a:p>
        </p:txBody>
      </p:sp>
      <p:sp>
        <p:nvSpPr>
          <p:cNvPr id="35" name="TextBox 35"/>
          <p:cNvSpPr txBox="1"/>
          <p:nvPr/>
        </p:nvSpPr>
        <p:spPr>
          <a:xfrm>
            <a:off x="12539987" y="8070824"/>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18</a:t>
            </a:r>
          </a:p>
        </p:txBody>
      </p:sp>
      <p:sp>
        <p:nvSpPr>
          <p:cNvPr id="36" name="TextBox 36"/>
          <p:cNvSpPr txBox="1"/>
          <p:nvPr/>
        </p:nvSpPr>
        <p:spPr>
          <a:xfrm>
            <a:off x="16441719" y="3617791"/>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a:t>
            </a:r>
          </a:p>
        </p:txBody>
      </p:sp>
      <p:sp>
        <p:nvSpPr>
          <p:cNvPr id="37" name="TextBox 37"/>
          <p:cNvSpPr txBox="1"/>
          <p:nvPr/>
        </p:nvSpPr>
        <p:spPr>
          <a:xfrm>
            <a:off x="16441719" y="4731049"/>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a:t>
            </a:r>
          </a:p>
        </p:txBody>
      </p:sp>
      <p:sp>
        <p:nvSpPr>
          <p:cNvPr id="38" name="TextBox 38"/>
          <p:cNvSpPr txBox="1"/>
          <p:nvPr/>
        </p:nvSpPr>
        <p:spPr>
          <a:xfrm>
            <a:off x="16441719" y="5844307"/>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a:t>
            </a:r>
          </a:p>
        </p:txBody>
      </p:sp>
      <p:sp>
        <p:nvSpPr>
          <p:cNvPr id="39" name="TextBox 39"/>
          <p:cNvSpPr txBox="1"/>
          <p:nvPr/>
        </p:nvSpPr>
        <p:spPr>
          <a:xfrm>
            <a:off x="16441719" y="6957566"/>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a:t>
            </a:r>
          </a:p>
        </p:txBody>
      </p:sp>
      <p:sp>
        <p:nvSpPr>
          <p:cNvPr id="40" name="TextBox 40"/>
          <p:cNvSpPr txBox="1"/>
          <p:nvPr/>
        </p:nvSpPr>
        <p:spPr>
          <a:xfrm>
            <a:off x="16441719" y="8070824"/>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281791" flipV="1">
            <a:off x="-4549525" y="-4464480"/>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5636761" y="8604041"/>
            <a:ext cx="4101974" cy="1939520"/>
          </a:xfrm>
          <a:custGeom>
            <a:avLst/>
            <a:gdLst/>
            <a:ahLst/>
            <a:cxnLst/>
            <a:rect l="l" t="t" r="r" b="b"/>
            <a:pathLst>
              <a:path w="4101974" h="1939520">
                <a:moveTo>
                  <a:pt x="0" y="0"/>
                </a:moveTo>
                <a:lnTo>
                  <a:pt x="4101974" y="0"/>
                </a:lnTo>
                <a:lnTo>
                  <a:pt x="4101974" y="1939520"/>
                </a:lnTo>
                <a:lnTo>
                  <a:pt x="0" y="1939520"/>
                </a:lnTo>
                <a:lnTo>
                  <a:pt x="0" y="0"/>
                </a:lnTo>
                <a:close/>
              </a:path>
            </a:pathLst>
          </a:custGeom>
          <a:blipFill>
            <a:blip r:embed="rId8"/>
            <a:stretch>
              <a:fillRect/>
            </a:stretch>
          </a:blipFill>
        </p:spPr>
      </p:sp>
      <p:sp>
        <p:nvSpPr>
          <p:cNvPr id="9" name="Freeform 9"/>
          <p:cNvSpPr/>
          <p:nvPr/>
        </p:nvSpPr>
        <p:spPr>
          <a:xfrm>
            <a:off x="1996248" y="2235778"/>
            <a:ext cx="14295505" cy="5856227"/>
          </a:xfrm>
          <a:custGeom>
            <a:avLst/>
            <a:gdLst/>
            <a:ahLst/>
            <a:cxnLst/>
            <a:rect l="l" t="t" r="r" b="b"/>
            <a:pathLst>
              <a:path w="14295505" h="5856227">
                <a:moveTo>
                  <a:pt x="0" y="0"/>
                </a:moveTo>
                <a:lnTo>
                  <a:pt x="14295504" y="0"/>
                </a:lnTo>
                <a:lnTo>
                  <a:pt x="14295504" y="5856227"/>
                </a:lnTo>
                <a:lnTo>
                  <a:pt x="0" y="5856227"/>
                </a:lnTo>
                <a:lnTo>
                  <a:pt x="0" y="0"/>
                </a:lnTo>
                <a:close/>
              </a:path>
            </a:pathLst>
          </a:custGeom>
          <a:blipFill>
            <a:blip r:embed="rId9"/>
            <a:stretch>
              <a:fillRect/>
            </a:stretch>
          </a:blipFill>
        </p:spPr>
      </p:sp>
      <p:sp>
        <p:nvSpPr>
          <p:cNvPr id="10" name="TextBox 10"/>
          <p:cNvSpPr txBox="1"/>
          <p:nvPr/>
        </p:nvSpPr>
        <p:spPr>
          <a:xfrm>
            <a:off x="2369734" y="494613"/>
            <a:ext cx="13548532" cy="1044668"/>
          </a:xfrm>
          <a:prstGeom prst="rect">
            <a:avLst/>
          </a:prstGeom>
        </p:spPr>
        <p:txBody>
          <a:bodyPr lIns="0" tIns="0" rIns="0" bIns="0" rtlCol="0" anchor="t">
            <a:spAutoFit/>
          </a:bodyPr>
          <a:lstStyle/>
          <a:p>
            <a:pPr marL="0" lvl="0" indent="0">
              <a:lnSpc>
                <a:spcPts val="8493"/>
              </a:lnSpc>
              <a:spcBef>
                <a:spcPct val="0"/>
              </a:spcBef>
            </a:pPr>
            <a:r>
              <a:rPr lang="en-US" sz="6245" spc="137">
                <a:solidFill>
                  <a:srgbClr val="292F33"/>
                </a:solidFill>
                <a:latin typeface="League Spartan"/>
              </a:rPr>
              <a:t>GRAFICOS DE LOS RESIDUALES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947568" y="795086"/>
            <a:ext cx="14392863" cy="1464920"/>
          </a:xfrm>
          <a:prstGeom prst="rect">
            <a:avLst/>
          </a:prstGeom>
        </p:spPr>
        <p:txBody>
          <a:bodyPr lIns="0" tIns="0" rIns="0" bIns="0" rtlCol="0" anchor="t">
            <a:spAutoFit/>
          </a:bodyPr>
          <a:lstStyle/>
          <a:p>
            <a:pPr marL="0" lvl="0" indent="0" algn="l">
              <a:lnSpc>
                <a:spcPts val="3954"/>
              </a:lnSpc>
              <a:spcBef>
                <a:spcPct val="0"/>
              </a:spcBef>
            </a:pPr>
            <a:r>
              <a:rPr lang="en-US" sz="2907" spc="63">
                <a:solidFill>
                  <a:srgbClr val="292F33"/>
                </a:solidFill>
                <a:latin typeface="League Spartan"/>
              </a:rPr>
              <a:t>PROPUESTA DE SOLUCIÓN 1: AJUSTE DE UN MODELO QUE NOS PERMITA PREDECIR LAS GANANCIAS PROVENIENTES DE HERMOSILLO EN EL FUTURO</a:t>
            </a:r>
          </a:p>
        </p:txBody>
      </p:sp>
      <p:sp>
        <p:nvSpPr>
          <p:cNvPr id="7" name="TextBox 7"/>
          <p:cNvSpPr txBox="1"/>
          <p:nvPr/>
        </p:nvSpPr>
        <p:spPr>
          <a:xfrm>
            <a:off x="495296" y="3342823"/>
            <a:ext cx="13107911" cy="555357"/>
          </a:xfrm>
          <a:prstGeom prst="rect">
            <a:avLst/>
          </a:prstGeom>
        </p:spPr>
        <p:txBody>
          <a:bodyPr lIns="0" tIns="0" rIns="0" bIns="0" rtlCol="0" anchor="t">
            <a:spAutoFit/>
          </a:bodyPr>
          <a:lstStyle/>
          <a:p>
            <a:pPr marL="0" lvl="1" indent="0" algn="l">
              <a:lnSpc>
                <a:spcPts val="4564"/>
              </a:lnSpc>
              <a:spcBef>
                <a:spcPct val="0"/>
              </a:spcBef>
            </a:pPr>
            <a:r>
              <a:rPr lang="en-US" sz="3260">
                <a:solidFill>
                  <a:srgbClr val="010101"/>
                </a:solidFill>
                <a:latin typeface="Open Sans"/>
              </a:rPr>
              <a:t>División en conjunto de entrenamiento y prueba</a:t>
            </a:r>
          </a:p>
        </p:txBody>
      </p:sp>
      <p:sp>
        <p:nvSpPr>
          <p:cNvPr id="8" name="TextBox 8"/>
          <p:cNvSpPr txBox="1"/>
          <p:nvPr/>
        </p:nvSpPr>
        <p:spPr>
          <a:xfrm>
            <a:off x="0" y="5000047"/>
            <a:ext cx="9501645" cy="8605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en el df_train:  408</a:t>
            </a:r>
          </a:p>
          <a:p>
            <a:pPr>
              <a:lnSpc>
                <a:spcPts val="3492"/>
              </a:lnSpc>
              <a:spcBef>
                <a:spcPct val="0"/>
              </a:spcBef>
            </a:pPr>
            <a:r>
              <a:rPr lang="en-US" sz="2494">
                <a:solidFill>
                  <a:srgbClr val="293237"/>
                </a:solidFill>
                <a:latin typeface="Open Sans Light"/>
              </a:rPr>
              <a:t>Registros en el df_test:  102</a:t>
            </a:r>
          </a:p>
        </p:txBody>
      </p:sp>
      <p:sp>
        <p:nvSpPr>
          <p:cNvPr id="9" name="TextBox 9"/>
          <p:cNvSpPr txBox="1"/>
          <p:nvPr/>
        </p:nvSpPr>
        <p:spPr>
          <a:xfrm>
            <a:off x="4750823" y="5000047"/>
            <a:ext cx="9501645"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finales del conjunto de entrenamiento</a:t>
            </a:r>
          </a:p>
          <a:p>
            <a:pPr>
              <a:lnSpc>
                <a:spcPts val="3492"/>
              </a:lnSpc>
            </a:pPr>
            <a:r>
              <a:rPr lang="en-US" sz="2494">
                <a:solidFill>
                  <a:srgbClr val="293237"/>
                </a:solidFill>
                <a:latin typeface="Open Sans Light"/>
              </a:rPr>
              <a:t>          Date    Residuos</a:t>
            </a:r>
          </a:p>
          <a:p>
            <a:pPr>
              <a:lnSpc>
                <a:spcPts val="3492"/>
              </a:lnSpc>
            </a:pPr>
            <a:r>
              <a:rPr lang="en-US" sz="2494">
                <a:solidFill>
                  <a:srgbClr val="293237"/>
                </a:solidFill>
                <a:latin typeface="Open Sans Light"/>
              </a:rPr>
              <a:t>405 2018-02-10  -91.515003</a:t>
            </a:r>
          </a:p>
          <a:p>
            <a:pPr>
              <a:lnSpc>
                <a:spcPts val="3492"/>
              </a:lnSpc>
            </a:pPr>
            <a:r>
              <a:rPr lang="en-US" sz="2494">
                <a:solidFill>
                  <a:srgbClr val="293237"/>
                </a:solidFill>
                <a:latin typeface="Open Sans Light"/>
              </a:rPr>
              <a:t>406 2018-02-11   27.760555</a:t>
            </a:r>
          </a:p>
          <a:p>
            <a:pPr>
              <a:lnSpc>
                <a:spcPts val="3492"/>
              </a:lnSpc>
              <a:spcBef>
                <a:spcPct val="0"/>
              </a:spcBef>
            </a:pPr>
            <a:r>
              <a:rPr lang="en-US" sz="2494">
                <a:solidFill>
                  <a:srgbClr val="293237"/>
                </a:solidFill>
                <a:latin typeface="Open Sans Light"/>
              </a:rPr>
              <a:t>407 2018-02-12  103.415913</a:t>
            </a:r>
          </a:p>
        </p:txBody>
      </p:sp>
      <p:sp>
        <p:nvSpPr>
          <p:cNvPr id="10" name="TextBox 10"/>
          <p:cNvSpPr txBox="1"/>
          <p:nvPr/>
        </p:nvSpPr>
        <p:spPr>
          <a:xfrm>
            <a:off x="11991403" y="5000512"/>
            <a:ext cx="7268629" cy="26131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iniciales del conjunto de prueba</a:t>
            </a:r>
          </a:p>
          <a:p>
            <a:pPr>
              <a:lnSpc>
                <a:spcPts val="3492"/>
              </a:lnSpc>
            </a:pPr>
            <a:r>
              <a:rPr lang="en-US" sz="2494">
                <a:solidFill>
                  <a:srgbClr val="293237"/>
                </a:solidFill>
                <a:latin typeface="Open Sans Light"/>
              </a:rPr>
              <a:t>          Date    Residuos</a:t>
            </a:r>
          </a:p>
          <a:p>
            <a:pPr>
              <a:lnSpc>
                <a:spcPts val="3492"/>
              </a:lnSpc>
            </a:pPr>
            <a:r>
              <a:rPr lang="en-US" sz="2494">
                <a:solidFill>
                  <a:srgbClr val="293237"/>
                </a:solidFill>
                <a:latin typeface="Open Sans Light"/>
              </a:rPr>
              <a:t>408 2018-02-13  -72.048013</a:t>
            </a:r>
          </a:p>
          <a:p>
            <a:pPr>
              <a:lnSpc>
                <a:spcPts val="3492"/>
              </a:lnSpc>
            </a:pPr>
            <a:r>
              <a:rPr lang="en-US" sz="2494">
                <a:solidFill>
                  <a:srgbClr val="293237"/>
                </a:solidFill>
                <a:latin typeface="Open Sans Light"/>
              </a:rPr>
              <a:t>409 2018-02-14  -27.369693</a:t>
            </a:r>
          </a:p>
          <a:p>
            <a:pPr>
              <a:lnSpc>
                <a:spcPts val="3492"/>
              </a:lnSpc>
            </a:pPr>
            <a:r>
              <a:rPr lang="en-US" sz="2494">
                <a:solidFill>
                  <a:srgbClr val="293237"/>
                </a:solidFill>
                <a:latin typeface="Open Sans Light"/>
              </a:rPr>
              <a:t>410 2018-02-15  198.387141</a:t>
            </a:r>
          </a:p>
          <a:p>
            <a:pPr>
              <a:lnSpc>
                <a:spcPts val="3492"/>
              </a:lnSpc>
              <a:spcBef>
                <a:spcPct val="0"/>
              </a:spcBef>
            </a:pPr>
            <a:endParaRPr lang="en-US" sz="2494">
              <a:solidFill>
                <a:srgbClr val="293237"/>
              </a:solidFill>
              <a:latin typeface="Open Sans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2850422"/>
            <a:ext cx="8609798" cy="2982165"/>
          </a:xfrm>
          <a:custGeom>
            <a:avLst/>
            <a:gdLst/>
            <a:ahLst/>
            <a:cxnLst/>
            <a:rect l="l" t="t" r="r" b="b"/>
            <a:pathLst>
              <a:path w="8609798" h="2982165">
                <a:moveTo>
                  <a:pt x="0" y="0"/>
                </a:moveTo>
                <a:lnTo>
                  <a:pt x="8609798" y="0"/>
                </a:lnTo>
                <a:lnTo>
                  <a:pt x="8609798" y="2982165"/>
                </a:lnTo>
                <a:lnTo>
                  <a:pt x="0" y="2982165"/>
                </a:lnTo>
                <a:lnTo>
                  <a:pt x="0" y="0"/>
                </a:lnTo>
                <a:close/>
              </a:path>
            </a:pathLst>
          </a:custGeom>
          <a:blipFill>
            <a:blip r:embed="rId6"/>
            <a:stretch>
              <a:fillRect/>
            </a:stretch>
          </a:blipFill>
        </p:spPr>
      </p:sp>
      <p:sp>
        <p:nvSpPr>
          <p:cNvPr id="7" name="Freeform 7"/>
          <p:cNvSpPr/>
          <p:nvPr/>
        </p:nvSpPr>
        <p:spPr>
          <a:xfrm>
            <a:off x="9602841" y="2832534"/>
            <a:ext cx="8206233" cy="3000053"/>
          </a:xfrm>
          <a:custGeom>
            <a:avLst/>
            <a:gdLst/>
            <a:ahLst/>
            <a:cxnLst/>
            <a:rect l="l" t="t" r="r" b="b"/>
            <a:pathLst>
              <a:path w="8206233" h="3000053">
                <a:moveTo>
                  <a:pt x="0" y="0"/>
                </a:moveTo>
                <a:lnTo>
                  <a:pt x="8206233" y="0"/>
                </a:lnTo>
                <a:lnTo>
                  <a:pt x="8206233" y="3000053"/>
                </a:lnTo>
                <a:lnTo>
                  <a:pt x="0" y="3000053"/>
                </a:lnTo>
                <a:lnTo>
                  <a:pt x="0" y="0"/>
                </a:lnTo>
                <a:close/>
              </a:path>
            </a:pathLst>
          </a:custGeom>
          <a:blipFill>
            <a:blip r:embed="rId7"/>
            <a:stretch>
              <a:fillRect/>
            </a:stretch>
          </a:blipFill>
        </p:spPr>
      </p:sp>
      <p:sp>
        <p:nvSpPr>
          <p:cNvPr id="8" name="TextBox 8"/>
          <p:cNvSpPr txBox="1"/>
          <p:nvPr/>
        </p:nvSpPr>
        <p:spPr>
          <a:xfrm>
            <a:off x="2846781" y="690130"/>
            <a:ext cx="14962293" cy="619990"/>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DETERMINACIÓN DEL ORDEN P Y Q DE LA SERIE DE TIEMPO</a:t>
            </a:r>
          </a:p>
        </p:txBody>
      </p:sp>
      <p:sp>
        <p:nvSpPr>
          <p:cNvPr id="9" name="TextBox 9"/>
          <p:cNvSpPr txBox="1"/>
          <p:nvPr/>
        </p:nvSpPr>
        <p:spPr>
          <a:xfrm>
            <a:off x="7957508" y="6795649"/>
            <a:ext cx="3463040" cy="2462651"/>
          </a:xfrm>
          <a:prstGeom prst="rect">
            <a:avLst/>
          </a:prstGeom>
        </p:spPr>
        <p:txBody>
          <a:bodyPr lIns="0" tIns="0" rIns="0" bIns="0" rtlCol="0" anchor="t">
            <a:spAutoFit/>
          </a:bodyPr>
          <a:lstStyle/>
          <a:p>
            <a:pPr algn="ctr">
              <a:lnSpc>
                <a:spcPts val="3913"/>
              </a:lnSpc>
            </a:pPr>
            <a:r>
              <a:rPr lang="en-US" sz="2795">
                <a:solidFill>
                  <a:srgbClr val="000000"/>
                </a:solidFill>
                <a:latin typeface="Open Sans Bold"/>
              </a:rPr>
              <a:t>MODELO ARIMA</a:t>
            </a:r>
          </a:p>
          <a:p>
            <a:pPr algn="just">
              <a:lnSpc>
                <a:spcPts val="3913"/>
              </a:lnSpc>
            </a:pPr>
            <a:endParaRPr lang="en-US" sz="2795">
              <a:solidFill>
                <a:srgbClr val="000000"/>
              </a:solidFill>
              <a:latin typeface="Open Sans Bold"/>
            </a:endParaRPr>
          </a:p>
          <a:p>
            <a:pPr algn="just">
              <a:lnSpc>
                <a:spcPts val="3913"/>
              </a:lnSpc>
            </a:pPr>
            <a:r>
              <a:rPr lang="en-US" sz="2795">
                <a:solidFill>
                  <a:srgbClr val="000000"/>
                </a:solidFill>
                <a:latin typeface="Open Sans"/>
              </a:rPr>
              <a:t>p = 94</a:t>
            </a:r>
          </a:p>
          <a:p>
            <a:pPr algn="just">
              <a:lnSpc>
                <a:spcPts val="3913"/>
              </a:lnSpc>
            </a:pPr>
            <a:r>
              <a:rPr lang="en-US" sz="2795">
                <a:solidFill>
                  <a:srgbClr val="000000"/>
                </a:solidFill>
                <a:latin typeface="Open Sans"/>
              </a:rPr>
              <a:t>d = 0</a:t>
            </a:r>
          </a:p>
          <a:p>
            <a:pPr algn="just">
              <a:lnSpc>
                <a:spcPts val="3913"/>
              </a:lnSpc>
            </a:pPr>
            <a:r>
              <a:rPr lang="en-US" sz="2795">
                <a:solidFill>
                  <a:srgbClr val="000000"/>
                </a:solidFill>
                <a:latin typeface="Open Sans"/>
              </a:rPr>
              <a:t>q = 26</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808241" flipH="1">
            <a:off x="12367758" y="5774759"/>
            <a:ext cx="12080352" cy="7094461"/>
          </a:xfrm>
          <a:custGeom>
            <a:avLst/>
            <a:gdLst/>
            <a:ahLst/>
            <a:cxnLst/>
            <a:rect l="l" t="t" r="r" b="b"/>
            <a:pathLst>
              <a:path w="12080352" h="7094461">
                <a:moveTo>
                  <a:pt x="12080352" y="0"/>
                </a:moveTo>
                <a:lnTo>
                  <a:pt x="0" y="0"/>
                </a:lnTo>
                <a:lnTo>
                  <a:pt x="0" y="7094461"/>
                </a:lnTo>
                <a:lnTo>
                  <a:pt x="12080352" y="7094461"/>
                </a:lnTo>
                <a:lnTo>
                  <a:pt x="1208035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3853053" y="-3872823"/>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534651" y="-30861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402927" y="-2651940"/>
            <a:ext cx="4985647" cy="5303879"/>
          </a:xfrm>
          <a:custGeom>
            <a:avLst/>
            <a:gdLst/>
            <a:ahLst/>
            <a:cxnLst/>
            <a:rect l="l" t="t" r="r" b="b"/>
            <a:pathLst>
              <a:path w="4985647" h="5303879">
                <a:moveTo>
                  <a:pt x="0" y="0"/>
                </a:moveTo>
                <a:lnTo>
                  <a:pt x="4985646" y="0"/>
                </a:lnTo>
                <a:lnTo>
                  <a:pt x="4985646" y="5303880"/>
                </a:lnTo>
                <a:lnTo>
                  <a:pt x="0" y="5303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28700" y="8581732"/>
            <a:ext cx="4985647" cy="5303879"/>
          </a:xfrm>
          <a:custGeom>
            <a:avLst/>
            <a:gdLst/>
            <a:ahLst/>
            <a:cxnLst/>
            <a:rect l="l" t="t" r="r" b="b"/>
            <a:pathLst>
              <a:path w="4985647" h="5303879">
                <a:moveTo>
                  <a:pt x="0" y="0"/>
                </a:moveTo>
                <a:lnTo>
                  <a:pt x="4985647" y="0"/>
                </a:lnTo>
                <a:lnTo>
                  <a:pt x="4985647" y="5303880"/>
                </a:lnTo>
                <a:lnTo>
                  <a:pt x="0" y="5303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18668" y="2372627"/>
            <a:ext cx="9473500" cy="6885673"/>
          </a:xfrm>
          <a:custGeom>
            <a:avLst/>
            <a:gdLst/>
            <a:ahLst/>
            <a:cxnLst/>
            <a:rect l="l" t="t" r="r" b="b"/>
            <a:pathLst>
              <a:path w="9473500" h="6885673">
                <a:moveTo>
                  <a:pt x="0" y="0"/>
                </a:moveTo>
                <a:lnTo>
                  <a:pt x="9473500" y="0"/>
                </a:lnTo>
                <a:lnTo>
                  <a:pt x="9473500" y="6885673"/>
                </a:lnTo>
                <a:lnTo>
                  <a:pt x="0" y="6885673"/>
                </a:lnTo>
                <a:lnTo>
                  <a:pt x="0" y="0"/>
                </a:lnTo>
                <a:close/>
              </a:path>
            </a:pathLst>
          </a:custGeom>
          <a:blipFill>
            <a:blip r:embed="rId8"/>
            <a:stretch>
              <a:fillRect/>
            </a:stretch>
          </a:blipFill>
        </p:spPr>
      </p:sp>
      <p:sp>
        <p:nvSpPr>
          <p:cNvPr id="9" name="TextBox 9"/>
          <p:cNvSpPr txBox="1"/>
          <p:nvPr/>
        </p:nvSpPr>
        <p:spPr>
          <a:xfrm>
            <a:off x="11047390" y="3328549"/>
            <a:ext cx="6211910" cy="5929751"/>
          </a:xfrm>
          <a:prstGeom prst="rect">
            <a:avLst/>
          </a:prstGeom>
        </p:spPr>
        <p:txBody>
          <a:bodyPr lIns="0" tIns="0" rIns="0" bIns="0" rtlCol="0" anchor="t">
            <a:spAutoFit/>
          </a:bodyPr>
          <a:lstStyle/>
          <a:p>
            <a:pPr algn="ctr">
              <a:lnSpc>
                <a:spcPts val="3913"/>
              </a:lnSpc>
            </a:pPr>
            <a:r>
              <a:rPr lang="en-US" sz="2795">
                <a:solidFill>
                  <a:srgbClr val="000000"/>
                </a:solidFill>
                <a:latin typeface="Open Sans"/>
              </a:rPr>
              <a:t>Evaluación de la normalidad de los residuales</a:t>
            </a:r>
          </a:p>
          <a:p>
            <a:pPr algn="ctr">
              <a:lnSpc>
                <a:spcPts val="3913"/>
              </a:lnSpc>
            </a:pPr>
            <a:r>
              <a:rPr lang="en-US" sz="2795">
                <a:solidFill>
                  <a:srgbClr val="000000"/>
                </a:solidFill>
                <a:latin typeface="Open Sans"/>
              </a:rPr>
              <a:t>Normal test results</a:t>
            </a:r>
          </a:p>
          <a:p>
            <a:pPr algn="ctr">
              <a:lnSpc>
                <a:spcPts val="3913"/>
              </a:lnSpc>
            </a:pPr>
            <a:r>
              <a:rPr lang="en-US" sz="2795">
                <a:solidFill>
                  <a:srgbClr val="000000"/>
                </a:solidFill>
                <a:latin typeface="Open Sans"/>
              </a:rPr>
              <a:t>p-value = 0.08003704848766117</a:t>
            </a:r>
          </a:p>
          <a:p>
            <a:pPr algn="ctr">
              <a:lnSpc>
                <a:spcPts val="3913"/>
              </a:lnSpc>
            </a:pPr>
            <a:endParaRPr lang="en-US" sz="2795">
              <a:solidFill>
                <a:srgbClr val="000000"/>
              </a:solidFill>
              <a:latin typeface="Open Sans"/>
            </a:endParaRPr>
          </a:p>
          <a:p>
            <a:pPr algn="ctr">
              <a:lnSpc>
                <a:spcPts val="3913"/>
              </a:lnSpc>
            </a:pPr>
            <a:r>
              <a:rPr lang="en-US" sz="2795">
                <a:solidFill>
                  <a:srgbClr val="000000"/>
                </a:solidFill>
                <a:latin typeface="Open Sans"/>
              </a:rPr>
              <a:t>Error a partir de la inversion de los datos estacionarios</a:t>
            </a:r>
          </a:p>
          <a:p>
            <a:pPr algn="ctr">
              <a:lnSpc>
                <a:spcPts val="3913"/>
              </a:lnSpc>
            </a:pPr>
            <a:r>
              <a:rPr lang="en-US" sz="2795">
                <a:solidFill>
                  <a:srgbClr val="000000"/>
                </a:solidFill>
                <a:latin typeface="Open Sans"/>
              </a:rPr>
              <a:t>MSE: 1416.5727769025657 </a:t>
            </a:r>
          </a:p>
          <a:p>
            <a:pPr algn="ctr">
              <a:lnSpc>
                <a:spcPts val="3913"/>
              </a:lnSpc>
            </a:pPr>
            <a:r>
              <a:rPr lang="en-US" sz="2795">
                <a:solidFill>
                  <a:srgbClr val="000000"/>
                </a:solidFill>
                <a:latin typeface="Open Sans"/>
              </a:rPr>
              <a:t>RMSE: 37.63738536219759 </a:t>
            </a:r>
          </a:p>
          <a:p>
            <a:pPr algn="ctr">
              <a:lnSpc>
                <a:spcPts val="3913"/>
              </a:lnSpc>
            </a:pPr>
            <a:r>
              <a:rPr lang="en-US" sz="2795">
                <a:solidFill>
                  <a:srgbClr val="000000"/>
                </a:solidFill>
                <a:latin typeface="Open Sans"/>
              </a:rPr>
              <a:t>MAPE: 0.47591038673922004</a:t>
            </a:r>
          </a:p>
          <a:p>
            <a:pPr algn="ctr">
              <a:lnSpc>
                <a:spcPts val="3913"/>
              </a:lnSpc>
            </a:pPr>
            <a:endParaRPr lang="en-US" sz="2795">
              <a:solidFill>
                <a:srgbClr val="000000"/>
              </a:solidFill>
              <a:latin typeface="Open Sans"/>
            </a:endParaRPr>
          </a:p>
          <a:p>
            <a:pPr algn="just">
              <a:lnSpc>
                <a:spcPts val="3913"/>
              </a:lnSpc>
            </a:pPr>
            <a:endParaRPr lang="en-US" sz="2795">
              <a:solidFill>
                <a:srgbClr val="000000"/>
              </a:solidFill>
              <a:latin typeface="Open Sans"/>
            </a:endParaRPr>
          </a:p>
        </p:txBody>
      </p:sp>
      <p:sp>
        <p:nvSpPr>
          <p:cNvPr id="10" name="TextBox 10"/>
          <p:cNvSpPr txBox="1"/>
          <p:nvPr/>
        </p:nvSpPr>
        <p:spPr>
          <a:xfrm>
            <a:off x="5108718" y="508365"/>
            <a:ext cx="11457646" cy="1273838"/>
          </a:xfrm>
          <a:prstGeom prst="rect">
            <a:avLst/>
          </a:prstGeom>
        </p:spPr>
        <p:txBody>
          <a:bodyPr lIns="0" tIns="0" rIns="0" bIns="0" rtlCol="0" anchor="t">
            <a:spAutoFit/>
          </a:bodyPr>
          <a:lstStyle/>
          <a:p>
            <a:pPr marL="0" lvl="0" indent="0" algn="ctr">
              <a:lnSpc>
                <a:spcPts val="10368"/>
              </a:lnSpc>
              <a:spcBef>
                <a:spcPct val="0"/>
              </a:spcBef>
            </a:pPr>
            <a:r>
              <a:rPr lang="en-US" sz="7623" spc="167">
                <a:solidFill>
                  <a:srgbClr val="292F33"/>
                </a:solidFill>
                <a:latin typeface="League Spartan"/>
              </a:rPr>
              <a:t>RESIDUALES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152017" y="1028700"/>
            <a:ext cx="12045072" cy="5215779"/>
          </a:xfrm>
          <a:custGeom>
            <a:avLst/>
            <a:gdLst/>
            <a:ahLst/>
            <a:cxnLst/>
            <a:rect l="l" t="t" r="r" b="b"/>
            <a:pathLst>
              <a:path w="12045072" h="5215779">
                <a:moveTo>
                  <a:pt x="0" y="0"/>
                </a:moveTo>
                <a:lnTo>
                  <a:pt x="12045073" y="0"/>
                </a:lnTo>
                <a:lnTo>
                  <a:pt x="12045073" y="5215779"/>
                </a:lnTo>
                <a:lnTo>
                  <a:pt x="0" y="5215779"/>
                </a:lnTo>
                <a:lnTo>
                  <a:pt x="0" y="0"/>
                </a:lnTo>
                <a:close/>
              </a:path>
            </a:pathLst>
          </a:custGeom>
          <a:blipFill>
            <a:blip r:embed="rId6"/>
            <a:stretch>
              <a:fillRect/>
            </a:stretch>
          </a:blipFill>
        </p:spPr>
      </p:sp>
      <p:sp>
        <p:nvSpPr>
          <p:cNvPr id="7" name="TextBox 7"/>
          <p:cNvSpPr txBox="1"/>
          <p:nvPr/>
        </p:nvSpPr>
        <p:spPr>
          <a:xfrm>
            <a:off x="3072932" y="6996824"/>
            <a:ext cx="12731731" cy="1967351"/>
          </a:xfrm>
          <a:prstGeom prst="rect">
            <a:avLst/>
          </a:prstGeom>
        </p:spPr>
        <p:txBody>
          <a:bodyPr lIns="0" tIns="0" rIns="0" bIns="0" rtlCol="0" anchor="t">
            <a:spAutoFit/>
          </a:bodyPr>
          <a:lstStyle/>
          <a:p>
            <a:pPr algn="just">
              <a:lnSpc>
                <a:spcPts val="3913"/>
              </a:lnSpc>
            </a:pPr>
            <a:r>
              <a:rPr lang="en-US" sz="2795">
                <a:solidFill>
                  <a:srgbClr val="000000"/>
                </a:solidFill>
                <a:latin typeface="Open Sans"/>
              </a:rPr>
              <a:t>Si los residuales no son normales, se deben ajustar nuevos modelos para los residuos hasta que se garantice la normalidad de los mismos. Si este modelo ajusta los residuos a la normalidad se debe serguir el siguiente procedimiento para realizar forecast.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735295" y="5322284"/>
            <a:ext cx="12817409" cy="4582761"/>
          </a:xfrm>
          <a:custGeom>
            <a:avLst/>
            <a:gdLst/>
            <a:ahLst/>
            <a:cxnLst/>
            <a:rect l="l" t="t" r="r" b="b"/>
            <a:pathLst>
              <a:path w="12817409" h="4582761">
                <a:moveTo>
                  <a:pt x="0" y="0"/>
                </a:moveTo>
                <a:lnTo>
                  <a:pt x="12817410" y="0"/>
                </a:lnTo>
                <a:lnTo>
                  <a:pt x="12817410" y="4582761"/>
                </a:lnTo>
                <a:lnTo>
                  <a:pt x="0" y="4582761"/>
                </a:lnTo>
                <a:lnTo>
                  <a:pt x="0" y="0"/>
                </a:lnTo>
                <a:close/>
              </a:path>
            </a:pathLst>
          </a:custGeom>
          <a:blipFill>
            <a:blip r:embed="rId6"/>
            <a:stretch>
              <a:fillRect/>
            </a:stretch>
          </a:blipFill>
        </p:spPr>
      </p:sp>
      <p:sp>
        <p:nvSpPr>
          <p:cNvPr id="7" name="TextBox 7"/>
          <p:cNvSpPr txBox="1"/>
          <p:nvPr/>
        </p:nvSpPr>
        <p:spPr>
          <a:xfrm>
            <a:off x="3091706" y="990600"/>
            <a:ext cx="12104587" cy="1464920"/>
          </a:xfrm>
          <a:prstGeom prst="rect">
            <a:avLst/>
          </a:prstGeom>
        </p:spPr>
        <p:txBody>
          <a:bodyPr lIns="0" tIns="0" rIns="0" bIns="0" rtlCol="0" anchor="t">
            <a:spAutoFit/>
          </a:bodyPr>
          <a:lstStyle/>
          <a:p>
            <a:pPr>
              <a:lnSpc>
                <a:spcPts val="3954"/>
              </a:lnSpc>
            </a:pPr>
            <a:r>
              <a:rPr lang="en-US" sz="2907" spc="63">
                <a:solidFill>
                  <a:srgbClr val="292F33"/>
                </a:solidFill>
                <a:latin typeface="League Spartan"/>
              </a:rPr>
              <a:t>INTENTO 2: MODELO CON ESTABILIZACIÓN DE LA VARIANZA Y PROCESO DE ESTACIONARIEDAD</a:t>
            </a:r>
          </a:p>
          <a:p>
            <a:pPr marL="0" lvl="0" indent="0" algn="l">
              <a:lnSpc>
                <a:spcPts val="3954"/>
              </a:lnSpc>
              <a:spcBef>
                <a:spcPct val="0"/>
              </a:spcBef>
            </a:pPr>
            <a:endParaRPr lang="en-US" sz="2907" spc="63">
              <a:solidFill>
                <a:srgbClr val="292F33"/>
              </a:solidFill>
              <a:latin typeface="League Spartan"/>
            </a:endParaRPr>
          </a:p>
        </p:txBody>
      </p:sp>
      <p:sp>
        <p:nvSpPr>
          <p:cNvPr id="8" name="TextBox 8"/>
          <p:cNvSpPr txBox="1"/>
          <p:nvPr/>
        </p:nvSpPr>
        <p:spPr>
          <a:xfrm>
            <a:off x="252249" y="3037860"/>
            <a:ext cx="9501645" cy="8605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en el df_train:  510</a:t>
            </a:r>
          </a:p>
          <a:p>
            <a:pPr>
              <a:lnSpc>
                <a:spcPts val="3492"/>
              </a:lnSpc>
              <a:spcBef>
                <a:spcPct val="0"/>
              </a:spcBef>
            </a:pPr>
            <a:r>
              <a:rPr lang="en-US" sz="2494">
                <a:solidFill>
                  <a:srgbClr val="293237"/>
                </a:solidFill>
                <a:latin typeface="Open Sans Light"/>
              </a:rPr>
              <a:t>Registros en el df_test:  128</a:t>
            </a:r>
          </a:p>
        </p:txBody>
      </p:sp>
      <p:sp>
        <p:nvSpPr>
          <p:cNvPr id="9" name="TextBox 9"/>
          <p:cNvSpPr txBox="1"/>
          <p:nvPr/>
        </p:nvSpPr>
        <p:spPr>
          <a:xfrm>
            <a:off x="5003072" y="3037860"/>
            <a:ext cx="9501645" cy="26131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finales del conjunto de entrenamiento</a:t>
            </a:r>
          </a:p>
          <a:p>
            <a:pPr>
              <a:lnSpc>
                <a:spcPts val="3492"/>
              </a:lnSpc>
            </a:pPr>
            <a:r>
              <a:rPr lang="en-US" sz="2494">
                <a:solidFill>
                  <a:srgbClr val="293237"/>
                </a:solidFill>
                <a:latin typeface="Open Sans Light"/>
              </a:rPr>
              <a:t>          Date  Operation_profit</a:t>
            </a:r>
          </a:p>
          <a:p>
            <a:pPr>
              <a:lnSpc>
                <a:spcPts val="3492"/>
              </a:lnSpc>
            </a:pPr>
            <a:r>
              <a:rPr lang="en-US" sz="2494">
                <a:solidFill>
                  <a:srgbClr val="293237"/>
                </a:solidFill>
                <a:latin typeface="Open Sans Light"/>
              </a:rPr>
              <a:t>507 2018-05-23             322.0</a:t>
            </a:r>
          </a:p>
          <a:p>
            <a:pPr>
              <a:lnSpc>
                <a:spcPts val="3492"/>
              </a:lnSpc>
            </a:pPr>
            <a:r>
              <a:rPr lang="en-US" sz="2494">
                <a:solidFill>
                  <a:srgbClr val="293237"/>
                </a:solidFill>
                <a:latin typeface="Open Sans Light"/>
              </a:rPr>
              <a:t>508 2018-05-24             281.0</a:t>
            </a:r>
          </a:p>
          <a:p>
            <a:pPr>
              <a:lnSpc>
                <a:spcPts val="3492"/>
              </a:lnSpc>
            </a:pPr>
            <a:r>
              <a:rPr lang="en-US" sz="2494">
                <a:solidFill>
                  <a:srgbClr val="293237"/>
                </a:solidFill>
                <a:latin typeface="Open Sans Light"/>
              </a:rPr>
              <a:t>509 2018-05-25             571.0</a:t>
            </a:r>
          </a:p>
          <a:p>
            <a:pPr>
              <a:lnSpc>
                <a:spcPts val="3492"/>
              </a:lnSpc>
              <a:spcBef>
                <a:spcPct val="0"/>
              </a:spcBef>
            </a:pPr>
            <a:endParaRPr lang="en-US" sz="2494">
              <a:solidFill>
                <a:srgbClr val="293237"/>
              </a:solidFill>
              <a:latin typeface="Open Sans Light"/>
            </a:endParaRPr>
          </a:p>
        </p:txBody>
      </p:sp>
      <p:sp>
        <p:nvSpPr>
          <p:cNvPr id="10" name="TextBox 10"/>
          <p:cNvSpPr txBox="1"/>
          <p:nvPr/>
        </p:nvSpPr>
        <p:spPr>
          <a:xfrm>
            <a:off x="12243652" y="3038325"/>
            <a:ext cx="7268629" cy="26131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iniciales del conjunto de prueba</a:t>
            </a:r>
          </a:p>
          <a:p>
            <a:pPr>
              <a:lnSpc>
                <a:spcPts val="3492"/>
              </a:lnSpc>
            </a:pPr>
            <a:r>
              <a:rPr lang="en-US" sz="2494">
                <a:solidFill>
                  <a:srgbClr val="293237"/>
                </a:solidFill>
                <a:latin typeface="Open Sans Light"/>
              </a:rPr>
              <a:t>          Date  Operation_profit</a:t>
            </a:r>
          </a:p>
          <a:p>
            <a:pPr>
              <a:lnSpc>
                <a:spcPts val="3492"/>
              </a:lnSpc>
            </a:pPr>
            <a:r>
              <a:rPr lang="en-US" sz="2494">
                <a:solidFill>
                  <a:srgbClr val="293237"/>
                </a:solidFill>
                <a:latin typeface="Open Sans Light"/>
              </a:rPr>
              <a:t>510 2018-05-26             472.0</a:t>
            </a:r>
          </a:p>
          <a:p>
            <a:pPr>
              <a:lnSpc>
                <a:spcPts val="3492"/>
              </a:lnSpc>
            </a:pPr>
            <a:r>
              <a:rPr lang="en-US" sz="2494">
                <a:solidFill>
                  <a:srgbClr val="293237"/>
                </a:solidFill>
                <a:latin typeface="Open Sans Light"/>
              </a:rPr>
              <a:t>511 2018-05-27             879.0</a:t>
            </a:r>
          </a:p>
          <a:p>
            <a:pPr>
              <a:lnSpc>
                <a:spcPts val="3492"/>
              </a:lnSpc>
            </a:pPr>
            <a:r>
              <a:rPr lang="en-US" sz="2494">
                <a:solidFill>
                  <a:srgbClr val="293237"/>
                </a:solidFill>
                <a:latin typeface="Open Sans Light"/>
              </a:rPr>
              <a:t>512 2018-05-28             269.0</a:t>
            </a:r>
          </a:p>
          <a:p>
            <a:pPr>
              <a:lnSpc>
                <a:spcPts val="3492"/>
              </a:lnSpc>
              <a:spcBef>
                <a:spcPct val="0"/>
              </a:spcBef>
            </a:pPr>
            <a:endParaRPr lang="en-US" sz="2494">
              <a:solidFill>
                <a:srgbClr val="293237"/>
              </a:solidFill>
              <a:latin typeface="Open Sans Light"/>
            </a:endParaRPr>
          </a:p>
        </p:txBody>
      </p:sp>
      <p:sp>
        <p:nvSpPr>
          <p:cNvPr id="11" name="TextBox 11"/>
          <p:cNvSpPr txBox="1"/>
          <p:nvPr/>
        </p:nvSpPr>
        <p:spPr>
          <a:xfrm>
            <a:off x="252249" y="2388845"/>
            <a:ext cx="13107911" cy="555357"/>
          </a:xfrm>
          <a:prstGeom prst="rect">
            <a:avLst/>
          </a:prstGeom>
        </p:spPr>
        <p:txBody>
          <a:bodyPr lIns="0" tIns="0" rIns="0" bIns="0" rtlCol="0" anchor="t">
            <a:spAutoFit/>
          </a:bodyPr>
          <a:lstStyle/>
          <a:p>
            <a:pPr marL="0" lvl="1" indent="0" algn="l">
              <a:lnSpc>
                <a:spcPts val="4564"/>
              </a:lnSpc>
              <a:spcBef>
                <a:spcPct val="0"/>
              </a:spcBef>
            </a:pPr>
            <a:r>
              <a:rPr lang="en-US" sz="3260">
                <a:solidFill>
                  <a:srgbClr val="010101"/>
                </a:solidFill>
                <a:latin typeface="Open Sans"/>
              </a:rPr>
              <a:t>División en conjunto de entrenamiento y prueba</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271487" y="425728"/>
            <a:ext cx="9466681" cy="1841222"/>
          </a:xfrm>
          <a:prstGeom prst="rect">
            <a:avLst/>
          </a:prstGeom>
        </p:spPr>
        <p:txBody>
          <a:bodyPr lIns="0" tIns="0" rIns="0" bIns="0" rtlCol="0" anchor="t">
            <a:spAutoFit/>
          </a:bodyPr>
          <a:lstStyle/>
          <a:p>
            <a:pPr marL="0" lvl="0" indent="0" algn="l">
              <a:lnSpc>
                <a:spcPts val="4906"/>
              </a:lnSpc>
              <a:spcBef>
                <a:spcPct val="0"/>
              </a:spcBef>
            </a:pPr>
            <a:r>
              <a:rPr lang="en-US" sz="3607" spc="79">
                <a:solidFill>
                  <a:srgbClr val="292F33"/>
                </a:solidFill>
                <a:latin typeface="League Spartan"/>
              </a:rPr>
              <a:t>ESTABILIZACIÓN DE LA VARIANZA Y PRUEBA DE DICKEY-FULLER AUMENTADA (ADF)</a:t>
            </a:r>
          </a:p>
        </p:txBody>
      </p:sp>
      <p:sp>
        <p:nvSpPr>
          <p:cNvPr id="7" name="TextBox 7"/>
          <p:cNvSpPr txBox="1"/>
          <p:nvPr/>
        </p:nvSpPr>
        <p:spPr>
          <a:xfrm>
            <a:off x="252249" y="3406647"/>
            <a:ext cx="9501645" cy="1736853"/>
          </a:xfrm>
          <a:prstGeom prst="rect">
            <a:avLst/>
          </a:prstGeom>
        </p:spPr>
        <p:txBody>
          <a:bodyPr lIns="0" tIns="0" rIns="0" bIns="0" rtlCol="0" anchor="t">
            <a:spAutoFit/>
          </a:bodyPr>
          <a:lstStyle/>
          <a:p>
            <a:pPr marL="538661" lvl="1" indent="-269331">
              <a:lnSpc>
                <a:spcPts val="3492"/>
              </a:lnSpc>
              <a:buFont typeface="Arial"/>
              <a:buChar char="•"/>
            </a:pPr>
            <a:r>
              <a:rPr lang="en-US" sz="2494">
                <a:solidFill>
                  <a:srgbClr val="293237"/>
                </a:solidFill>
                <a:latin typeface="Open Sans Light"/>
              </a:rPr>
              <a:t>Transformación de Box Cox.</a:t>
            </a:r>
          </a:p>
          <a:p>
            <a:pPr marL="538661" lvl="1" indent="-269331">
              <a:lnSpc>
                <a:spcPts val="3492"/>
              </a:lnSpc>
              <a:buFont typeface="Arial"/>
              <a:buChar char="•"/>
            </a:pPr>
            <a:r>
              <a:rPr lang="en-US" sz="2494">
                <a:solidFill>
                  <a:srgbClr val="293237"/>
                </a:solidFill>
                <a:latin typeface="Open Sans Light"/>
              </a:rPr>
              <a:t>Valor óptimo de lambda.</a:t>
            </a:r>
          </a:p>
          <a:p>
            <a:pPr marL="538661" lvl="1" indent="-269331">
              <a:lnSpc>
                <a:spcPts val="3492"/>
              </a:lnSpc>
              <a:buFont typeface="Arial"/>
              <a:buChar char="•"/>
            </a:pPr>
            <a:r>
              <a:rPr lang="en-US" sz="2494">
                <a:solidFill>
                  <a:srgbClr val="293237"/>
                </a:solidFill>
                <a:latin typeface="Open Sans Light"/>
              </a:rPr>
              <a:t>Verificar si los datos transformados se asemejan a una distribución normal.</a:t>
            </a:r>
          </a:p>
        </p:txBody>
      </p:sp>
      <p:sp>
        <p:nvSpPr>
          <p:cNvPr id="8" name="TextBox 8"/>
          <p:cNvSpPr txBox="1"/>
          <p:nvPr/>
        </p:nvSpPr>
        <p:spPr>
          <a:xfrm>
            <a:off x="7519147" y="6286500"/>
            <a:ext cx="9501645" cy="1298703"/>
          </a:xfrm>
          <a:prstGeom prst="rect">
            <a:avLst/>
          </a:prstGeom>
        </p:spPr>
        <p:txBody>
          <a:bodyPr lIns="0" tIns="0" rIns="0" bIns="0" rtlCol="0" anchor="t">
            <a:spAutoFit/>
          </a:bodyPr>
          <a:lstStyle/>
          <a:p>
            <a:pPr>
              <a:lnSpc>
                <a:spcPts val="3492"/>
              </a:lnSpc>
            </a:pPr>
            <a:r>
              <a:rPr lang="en-US" sz="2494">
                <a:solidFill>
                  <a:srgbClr val="293237"/>
                </a:solidFill>
                <a:latin typeface="Open Sans Light Bold"/>
              </a:rPr>
              <a:t>Valor óptimo de lambda: 0.4642481189331626</a:t>
            </a:r>
          </a:p>
          <a:p>
            <a:pPr>
              <a:lnSpc>
                <a:spcPts val="3492"/>
              </a:lnSpc>
            </a:pPr>
            <a:r>
              <a:rPr lang="en-US" sz="2494">
                <a:solidFill>
                  <a:srgbClr val="293237"/>
                </a:solidFill>
                <a:latin typeface="Open Sans Light Bold"/>
              </a:rPr>
              <a:t>0.09367797522686117</a:t>
            </a:r>
          </a:p>
          <a:p>
            <a:pPr>
              <a:lnSpc>
                <a:spcPts val="3492"/>
              </a:lnSpc>
            </a:pPr>
            <a:r>
              <a:rPr lang="en-US" sz="2494">
                <a:solidFill>
                  <a:srgbClr val="293237"/>
                </a:solidFill>
                <a:latin typeface="Open Sans Light Bold"/>
              </a:rPr>
              <a:t>Valor p: 0.00016895547697611313</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20485" y="7535821"/>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1058936" y="-1820642"/>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00458" y="909395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3040343" y="-2671241"/>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6" name="Freeform 6"/>
          <p:cNvSpPr/>
          <p:nvPr/>
        </p:nvSpPr>
        <p:spPr>
          <a:xfrm>
            <a:off x="1028700" y="3158646"/>
            <a:ext cx="14202688" cy="5078056"/>
          </a:xfrm>
          <a:custGeom>
            <a:avLst/>
            <a:gdLst/>
            <a:ahLst/>
            <a:cxnLst/>
            <a:rect l="l" t="t" r="r" b="b"/>
            <a:pathLst>
              <a:path w="14202688" h="5078056">
                <a:moveTo>
                  <a:pt x="0" y="0"/>
                </a:moveTo>
                <a:lnTo>
                  <a:pt x="14202688" y="0"/>
                </a:lnTo>
                <a:lnTo>
                  <a:pt x="14202688" y="5078056"/>
                </a:lnTo>
                <a:lnTo>
                  <a:pt x="0" y="5078056"/>
                </a:lnTo>
                <a:lnTo>
                  <a:pt x="0" y="0"/>
                </a:lnTo>
                <a:close/>
              </a:path>
            </a:pathLst>
          </a:custGeom>
          <a:blipFill>
            <a:blip r:embed="rId5"/>
            <a:stretch>
              <a:fillRect/>
            </a:stretch>
          </a:blipFill>
        </p:spPr>
      </p:sp>
      <p:sp>
        <p:nvSpPr>
          <p:cNvPr id="7" name="TextBox 7"/>
          <p:cNvSpPr txBox="1"/>
          <p:nvPr/>
        </p:nvSpPr>
        <p:spPr>
          <a:xfrm>
            <a:off x="9144000" y="952500"/>
            <a:ext cx="5503842" cy="652113"/>
          </a:xfrm>
          <a:prstGeom prst="rect">
            <a:avLst/>
          </a:prstGeom>
        </p:spPr>
        <p:txBody>
          <a:bodyPr lIns="0" tIns="0" rIns="0" bIns="0" rtlCol="0" anchor="t">
            <a:spAutoFit/>
          </a:bodyPr>
          <a:lstStyle/>
          <a:p>
            <a:pPr>
              <a:lnSpc>
                <a:spcPts val="5355"/>
              </a:lnSpc>
              <a:spcBef>
                <a:spcPct val="0"/>
              </a:spcBef>
            </a:pPr>
            <a:r>
              <a:rPr lang="en-US" sz="3825">
                <a:solidFill>
                  <a:srgbClr val="293237"/>
                </a:solidFill>
                <a:latin typeface="Open Sans Light Bold"/>
              </a:rPr>
              <a:t>SERIE ESTACIONARIA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2832534"/>
            <a:ext cx="8609798" cy="2982165"/>
          </a:xfrm>
          <a:custGeom>
            <a:avLst/>
            <a:gdLst/>
            <a:ahLst/>
            <a:cxnLst/>
            <a:rect l="l" t="t" r="r" b="b"/>
            <a:pathLst>
              <a:path w="8609798" h="2982165">
                <a:moveTo>
                  <a:pt x="0" y="0"/>
                </a:moveTo>
                <a:lnTo>
                  <a:pt x="8609798" y="0"/>
                </a:lnTo>
                <a:lnTo>
                  <a:pt x="8609798" y="2982165"/>
                </a:lnTo>
                <a:lnTo>
                  <a:pt x="0" y="2982165"/>
                </a:lnTo>
                <a:lnTo>
                  <a:pt x="0" y="0"/>
                </a:lnTo>
                <a:close/>
              </a:path>
            </a:pathLst>
          </a:custGeom>
          <a:blipFill>
            <a:blip r:embed="rId6"/>
            <a:stretch>
              <a:fillRect/>
            </a:stretch>
          </a:blipFill>
        </p:spPr>
      </p:sp>
      <p:sp>
        <p:nvSpPr>
          <p:cNvPr id="7" name="Freeform 7"/>
          <p:cNvSpPr/>
          <p:nvPr/>
        </p:nvSpPr>
        <p:spPr>
          <a:xfrm>
            <a:off x="9480662" y="2751622"/>
            <a:ext cx="8328412" cy="3063076"/>
          </a:xfrm>
          <a:custGeom>
            <a:avLst/>
            <a:gdLst/>
            <a:ahLst/>
            <a:cxnLst/>
            <a:rect l="l" t="t" r="r" b="b"/>
            <a:pathLst>
              <a:path w="8328412" h="3063076">
                <a:moveTo>
                  <a:pt x="0" y="0"/>
                </a:moveTo>
                <a:lnTo>
                  <a:pt x="8328412" y="0"/>
                </a:lnTo>
                <a:lnTo>
                  <a:pt x="8328412" y="3063077"/>
                </a:lnTo>
                <a:lnTo>
                  <a:pt x="0" y="3063077"/>
                </a:lnTo>
                <a:lnTo>
                  <a:pt x="0" y="0"/>
                </a:lnTo>
                <a:close/>
              </a:path>
            </a:pathLst>
          </a:custGeom>
          <a:blipFill>
            <a:blip r:embed="rId7"/>
            <a:stretch>
              <a:fillRect/>
            </a:stretch>
          </a:blipFill>
        </p:spPr>
      </p:sp>
      <p:sp>
        <p:nvSpPr>
          <p:cNvPr id="8" name="TextBox 8"/>
          <p:cNvSpPr txBox="1"/>
          <p:nvPr/>
        </p:nvSpPr>
        <p:spPr>
          <a:xfrm>
            <a:off x="2846781" y="690130"/>
            <a:ext cx="14962293" cy="619990"/>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DETERMINACIÓN DEL ORDEN P Y Q DE LA SERIE DE TIEMPO</a:t>
            </a:r>
          </a:p>
        </p:txBody>
      </p:sp>
      <p:sp>
        <p:nvSpPr>
          <p:cNvPr id="9" name="TextBox 9"/>
          <p:cNvSpPr txBox="1"/>
          <p:nvPr/>
        </p:nvSpPr>
        <p:spPr>
          <a:xfrm>
            <a:off x="7957508" y="6795649"/>
            <a:ext cx="3463040" cy="2462651"/>
          </a:xfrm>
          <a:prstGeom prst="rect">
            <a:avLst/>
          </a:prstGeom>
        </p:spPr>
        <p:txBody>
          <a:bodyPr lIns="0" tIns="0" rIns="0" bIns="0" rtlCol="0" anchor="t">
            <a:spAutoFit/>
          </a:bodyPr>
          <a:lstStyle/>
          <a:p>
            <a:pPr algn="ctr">
              <a:lnSpc>
                <a:spcPts val="3913"/>
              </a:lnSpc>
            </a:pPr>
            <a:r>
              <a:rPr lang="en-US" sz="2795">
                <a:solidFill>
                  <a:srgbClr val="000000"/>
                </a:solidFill>
                <a:latin typeface="Open Sans Bold"/>
              </a:rPr>
              <a:t>MODELO ARIMA</a:t>
            </a:r>
          </a:p>
          <a:p>
            <a:pPr algn="just">
              <a:lnSpc>
                <a:spcPts val="3913"/>
              </a:lnSpc>
            </a:pPr>
            <a:endParaRPr lang="en-US" sz="2795">
              <a:solidFill>
                <a:srgbClr val="000000"/>
              </a:solidFill>
              <a:latin typeface="Open Sans Bold"/>
            </a:endParaRPr>
          </a:p>
          <a:p>
            <a:pPr algn="just">
              <a:lnSpc>
                <a:spcPts val="3913"/>
              </a:lnSpc>
            </a:pPr>
            <a:r>
              <a:rPr lang="en-US" sz="2795">
                <a:solidFill>
                  <a:srgbClr val="000000"/>
                </a:solidFill>
                <a:latin typeface="Open Sans"/>
              </a:rPr>
              <a:t>p = 97</a:t>
            </a:r>
          </a:p>
          <a:p>
            <a:pPr algn="just">
              <a:lnSpc>
                <a:spcPts val="3913"/>
              </a:lnSpc>
            </a:pPr>
            <a:r>
              <a:rPr lang="en-US" sz="2795">
                <a:solidFill>
                  <a:srgbClr val="000000"/>
                </a:solidFill>
                <a:latin typeface="Open Sans"/>
              </a:rPr>
              <a:t>d = 0</a:t>
            </a:r>
          </a:p>
          <a:p>
            <a:pPr algn="just">
              <a:lnSpc>
                <a:spcPts val="3913"/>
              </a:lnSpc>
            </a:pPr>
            <a:r>
              <a:rPr lang="en-US" sz="2795">
                <a:solidFill>
                  <a:srgbClr val="000000"/>
                </a:solidFill>
                <a:latin typeface="Open Sans"/>
              </a:rPr>
              <a:t>q = 115</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808241" flipH="1">
            <a:off x="12367758" y="5774759"/>
            <a:ext cx="12080352" cy="7094461"/>
          </a:xfrm>
          <a:custGeom>
            <a:avLst/>
            <a:gdLst/>
            <a:ahLst/>
            <a:cxnLst/>
            <a:rect l="l" t="t" r="r" b="b"/>
            <a:pathLst>
              <a:path w="12080352" h="7094461">
                <a:moveTo>
                  <a:pt x="12080352" y="0"/>
                </a:moveTo>
                <a:lnTo>
                  <a:pt x="0" y="0"/>
                </a:lnTo>
                <a:lnTo>
                  <a:pt x="0" y="7094461"/>
                </a:lnTo>
                <a:lnTo>
                  <a:pt x="12080352" y="7094461"/>
                </a:lnTo>
                <a:lnTo>
                  <a:pt x="1208035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3853053" y="-3872823"/>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534651" y="-30861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402927" y="-2651940"/>
            <a:ext cx="4985647" cy="5303879"/>
          </a:xfrm>
          <a:custGeom>
            <a:avLst/>
            <a:gdLst/>
            <a:ahLst/>
            <a:cxnLst/>
            <a:rect l="l" t="t" r="r" b="b"/>
            <a:pathLst>
              <a:path w="4985647" h="5303879">
                <a:moveTo>
                  <a:pt x="0" y="0"/>
                </a:moveTo>
                <a:lnTo>
                  <a:pt x="4985646" y="0"/>
                </a:lnTo>
                <a:lnTo>
                  <a:pt x="4985646" y="5303880"/>
                </a:lnTo>
                <a:lnTo>
                  <a:pt x="0" y="5303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28700" y="8581732"/>
            <a:ext cx="4985647" cy="5303879"/>
          </a:xfrm>
          <a:custGeom>
            <a:avLst/>
            <a:gdLst/>
            <a:ahLst/>
            <a:cxnLst/>
            <a:rect l="l" t="t" r="r" b="b"/>
            <a:pathLst>
              <a:path w="4985647" h="5303879">
                <a:moveTo>
                  <a:pt x="0" y="0"/>
                </a:moveTo>
                <a:lnTo>
                  <a:pt x="4985647" y="0"/>
                </a:lnTo>
                <a:lnTo>
                  <a:pt x="4985647" y="5303880"/>
                </a:lnTo>
                <a:lnTo>
                  <a:pt x="0" y="5303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28700" y="2611229"/>
            <a:ext cx="8844380" cy="6428406"/>
          </a:xfrm>
          <a:custGeom>
            <a:avLst/>
            <a:gdLst/>
            <a:ahLst/>
            <a:cxnLst/>
            <a:rect l="l" t="t" r="r" b="b"/>
            <a:pathLst>
              <a:path w="8844380" h="6428406">
                <a:moveTo>
                  <a:pt x="0" y="0"/>
                </a:moveTo>
                <a:lnTo>
                  <a:pt x="8844380" y="0"/>
                </a:lnTo>
                <a:lnTo>
                  <a:pt x="8844380" y="6428406"/>
                </a:lnTo>
                <a:lnTo>
                  <a:pt x="0" y="6428406"/>
                </a:lnTo>
                <a:lnTo>
                  <a:pt x="0" y="0"/>
                </a:lnTo>
                <a:close/>
              </a:path>
            </a:pathLst>
          </a:custGeom>
          <a:blipFill>
            <a:blip r:embed="rId8"/>
            <a:stretch>
              <a:fillRect/>
            </a:stretch>
          </a:blipFill>
        </p:spPr>
      </p:sp>
      <p:sp>
        <p:nvSpPr>
          <p:cNvPr id="9" name="TextBox 9"/>
          <p:cNvSpPr txBox="1"/>
          <p:nvPr/>
        </p:nvSpPr>
        <p:spPr>
          <a:xfrm>
            <a:off x="11428696" y="3635950"/>
            <a:ext cx="6211910" cy="2957951"/>
          </a:xfrm>
          <a:prstGeom prst="rect">
            <a:avLst/>
          </a:prstGeom>
        </p:spPr>
        <p:txBody>
          <a:bodyPr lIns="0" tIns="0" rIns="0" bIns="0" rtlCol="0" anchor="t">
            <a:spAutoFit/>
          </a:bodyPr>
          <a:lstStyle/>
          <a:p>
            <a:pPr algn="ctr">
              <a:lnSpc>
                <a:spcPts val="3913"/>
              </a:lnSpc>
            </a:pPr>
            <a:r>
              <a:rPr lang="en-US" sz="2795">
                <a:solidFill>
                  <a:srgbClr val="000000"/>
                </a:solidFill>
                <a:latin typeface="Open Sans"/>
              </a:rPr>
              <a:t>Normal test results</a:t>
            </a:r>
          </a:p>
          <a:p>
            <a:pPr algn="ctr">
              <a:lnSpc>
                <a:spcPts val="3913"/>
              </a:lnSpc>
            </a:pPr>
            <a:r>
              <a:rPr lang="en-US" sz="2795">
                <a:solidFill>
                  <a:srgbClr val="000000"/>
                </a:solidFill>
                <a:latin typeface="Open Sans"/>
              </a:rPr>
              <a:t>p-value = 4.8619512094339595e-12</a:t>
            </a:r>
          </a:p>
          <a:p>
            <a:pPr algn="ctr">
              <a:lnSpc>
                <a:spcPts val="3913"/>
              </a:lnSpc>
            </a:pPr>
            <a:r>
              <a:rPr lang="en-US" sz="2795">
                <a:solidFill>
                  <a:srgbClr val="000000"/>
                </a:solidFill>
                <a:latin typeface="Open Sans"/>
              </a:rPr>
              <a:t>MSE: 55035.974150443086 </a:t>
            </a:r>
          </a:p>
          <a:p>
            <a:pPr algn="ctr">
              <a:lnSpc>
                <a:spcPts val="3913"/>
              </a:lnSpc>
            </a:pPr>
            <a:r>
              <a:rPr lang="en-US" sz="2795">
                <a:solidFill>
                  <a:srgbClr val="000000"/>
                </a:solidFill>
                <a:latin typeface="Open Sans"/>
              </a:rPr>
              <a:t>RMSE: 234.59747260028846 </a:t>
            </a:r>
          </a:p>
          <a:p>
            <a:pPr algn="ctr">
              <a:lnSpc>
                <a:spcPts val="3913"/>
              </a:lnSpc>
            </a:pPr>
            <a:r>
              <a:rPr lang="en-US" sz="2795">
                <a:solidFill>
                  <a:srgbClr val="000000"/>
                </a:solidFill>
                <a:latin typeface="Open Sans"/>
              </a:rPr>
              <a:t>MAPE: 2.135245831125825</a:t>
            </a:r>
          </a:p>
          <a:p>
            <a:pPr algn="just">
              <a:lnSpc>
                <a:spcPts val="3913"/>
              </a:lnSpc>
            </a:pPr>
            <a:endParaRPr lang="en-US" sz="2795">
              <a:solidFill>
                <a:srgbClr val="000000"/>
              </a:solidFill>
              <a:latin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17122" y="8220420"/>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18817" y="3617791"/>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a:t>
            </a:r>
          </a:p>
        </p:txBody>
      </p:sp>
      <p:sp>
        <p:nvSpPr>
          <p:cNvPr id="4" name="AutoShape 4"/>
          <p:cNvSpPr/>
          <p:nvPr/>
        </p:nvSpPr>
        <p:spPr>
          <a:xfrm>
            <a:off x="373476" y="3449343"/>
            <a:ext cx="17506378" cy="0"/>
          </a:xfrm>
          <a:prstGeom prst="line">
            <a:avLst/>
          </a:prstGeom>
          <a:ln w="19050" cap="flat">
            <a:solidFill>
              <a:srgbClr val="000000"/>
            </a:solidFill>
            <a:prstDash val="solid"/>
            <a:headEnd type="none" w="sm" len="sm"/>
            <a:tailEnd type="none" w="sm" len="sm"/>
          </a:ln>
        </p:spPr>
      </p:sp>
      <p:grpSp>
        <p:nvGrpSpPr>
          <p:cNvPr id="5" name="Group 5"/>
          <p:cNvGrpSpPr/>
          <p:nvPr/>
        </p:nvGrpSpPr>
        <p:grpSpPr>
          <a:xfrm>
            <a:off x="173600" y="2395244"/>
            <a:ext cx="17940801" cy="854075"/>
            <a:chOff x="0" y="0"/>
            <a:chExt cx="1219454" cy="58052"/>
          </a:xfrm>
        </p:grpSpPr>
        <p:sp>
          <p:nvSpPr>
            <p:cNvPr id="6" name="Freeform 6"/>
            <p:cNvSpPr/>
            <p:nvPr/>
          </p:nvSpPr>
          <p:spPr>
            <a:xfrm>
              <a:off x="0" y="0"/>
              <a:ext cx="1219454" cy="58052"/>
            </a:xfrm>
            <a:custGeom>
              <a:avLst/>
              <a:gdLst/>
              <a:ahLst/>
              <a:cxnLst/>
              <a:rect l="l" t="t" r="r" b="b"/>
              <a:pathLst>
                <a:path w="1219454" h="58052">
                  <a:moveTo>
                    <a:pt x="5610" y="0"/>
                  </a:moveTo>
                  <a:lnTo>
                    <a:pt x="1213844" y="0"/>
                  </a:lnTo>
                  <a:cubicBezTo>
                    <a:pt x="1216942" y="0"/>
                    <a:pt x="1219454" y="2512"/>
                    <a:pt x="1219454" y="5610"/>
                  </a:cubicBezTo>
                  <a:lnTo>
                    <a:pt x="1219454" y="52442"/>
                  </a:lnTo>
                  <a:cubicBezTo>
                    <a:pt x="1219454" y="55541"/>
                    <a:pt x="1216942" y="58052"/>
                    <a:pt x="1213844" y="58052"/>
                  </a:cubicBezTo>
                  <a:lnTo>
                    <a:pt x="5610" y="58052"/>
                  </a:lnTo>
                  <a:cubicBezTo>
                    <a:pt x="4122" y="58052"/>
                    <a:pt x="2695" y="57461"/>
                    <a:pt x="1643" y="56409"/>
                  </a:cubicBezTo>
                  <a:cubicBezTo>
                    <a:pt x="591" y="55357"/>
                    <a:pt x="0" y="53930"/>
                    <a:pt x="0" y="52442"/>
                  </a:cubicBezTo>
                  <a:lnTo>
                    <a:pt x="0" y="5610"/>
                  </a:lnTo>
                  <a:cubicBezTo>
                    <a:pt x="0" y="2512"/>
                    <a:pt x="2512" y="0"/>
                    <a:pt x="5610" y="0"/>
                  </a:cubicBezTo>
                  <a:close/>
                </a:path>
              </a:pathLst>
            </a:custGeom>
            <a:solidFill>
              <a:srgbClr val="C6E0F9"/>
            </a:solidFill>
          </p:spPr>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5180"/>
                </a:lnSpc>
              </a:pPr>
              <a:endParaRPr/>
            </a:p>
          </p:txBody>
        </p:sp>
      </p:grpSp>
      <p:sp>
        <p:nvSpPr>
          <p:cNvPr id="8" name="TextBox 8"/>
          <p:cNvSpPr txBox="1"/>
          <p:nvPr/>
        </p:nvSpPr>
        <p:spPr>
          <a:xfrm>
            <a:off x="3615347" y="2542945"/>
            <a:ext cx="3478903" cy="687324"/>
          </a:xfrm>
          <a:prstGeom prst="rect">
            <a:avLst/>
          </a:prstGeom>
        </p:spPr>
        <p:txBody>
          <a:bodyPr lIns="0" tIns="0" rIns="0" bIns="0" rtlCol="0" anchor="t">
            <a:spAutoFit/>
          </a:bodyPr>
          <a:lstStyle/>
          <a:p>
            <a:pPr algn="ctr">
              <a:lnSpc>
                <a:spcPts val="5658"/>
              </a:lnSpc>
            </a:pPr>
            <a:r>
              <a:rPr lang="en-US" sz="4100">
                <a:solidFill>
                  <a:srgbClr val="000000"/>
                </a:solidFill>
                <a:latin typeface="Open Sans Italics"/>
              </a:rPr>
              <a:t>Product_Name</a:t>
            </a:r>
          </a:p>
        </p:txBody>
      </p:sp>
      <p:sp>
        <p:nvSpPr>
          <p:cNvPr id="9" name="TextBox 9"/>
          <p:cNvSpPr txBox="1"/>
          <p:nvPr/>
        </p:nvSpPr>
        <p:spPr>
          <a:xfrm>
            <a:off x="6892689" y="2610754"/>
            <a:ext cx="4340130" cy="586740"/>
          </a:xfrm>
          <a:prstGeom prst="rect">
            <a:avLst/>
          </a:prstGeom>
        </p:spPr>
        <p:txBody>
          <a:bodyPr lIns="0" tIns="0" rIns="0" bIns="0" rtlCol="0" anchor="t">
            <a:spAutoFit/>
          </a:bodyPr>
          <a:lstStyle/>
          <a:p>
            <a:pPr algn="ctr">
              <a:lnSpc>
                <a:spcPts val="4830"/>
              </a:lnSpc>
            </a:pPr>
            <a:r>
              <a:rPr lang="en-US" sz="3500">
                <a:solidFill>
                  <a:srgbClr val="000000"/>
                </a:solidFill>
                <a:latin typeface="Open Sans Italics"/>
              </a:rPr>
              <a:t>Product_Category</a:t>
            </a:r>
          </a:p>
        </p:txBody>
      </p:sp>
      <p:sp>
        <p:nvSpPr>
          <p:cNvPr id="10" name="TextBox 10"/>
          <p:cNvSpPr txBox="1"/>
          <p:nvPr/>
        </p:nvSpPr>
        <p:spPr>
          <a:xfrm>
            <a:off x="11282451" y="2538982"/>
            <a:ext cx="3170296" cy="687324"/>
          </a:xfrm>
          <a:prstGeom prst="rect">
            <a:avLst/>
          </a:prstGeom>
        </p:spPr>
        <p:txBody>
          <a:bodyPr lIns="0" tIns="0" rIns="0" bIns="0" rtlCol="0" anchor="t">
            <a:spAutoFit/>
          </a:bodyPr>
          <a:lstStyle/>
          <a:p>
            <a:pPr algn="ctr">
              <a:lnSpc>
                <a:spcPts val="5658"/>
              </a:lnSpc>
            </a:pPr>
            <a:r>
              <a:rPr lang="en-US" sz="4100">
                <a:solidFill>
                  <a:srgbClr val="000000"/>
                </a:solidFill>
                <a:latin typeface="Open Sans Italics"/>
              </a:rPr>
              <a:t>Product_Cost</a:t>
            </a:r>
          </a:p>
        </p:txBody>
      </p:sp>
      <p:sp>
        <p:nvSpPr>
          <p:cNvPr id="11" name="Freeform 11"/>
          <p:cNvSpPr/>
          <p:nvPr/>
        </p:nvSpPr>
        <p:spPr>
          <a:xfrm rot="10658917">
            <a:off x="-994323" y="-1613122"/>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965071" y="930147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13" name="Freeform 13"/>
          <p:cNvSpPr/>
          <p:nvPr/>
        </p:nvSpPr>
        <p:spPr>
          <a:xfrm>
            <a:off x="-2975730" y="-2463722"/>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14" name="TextBox 14"/>
          <p:cNvSpPr txBox="1"/>
          <p:nvPr/>
        </p:nvSpPr>
        <p:spPr>
          <a:xfrm>
            <a:off x="2048201" y="1121920"/>
            <a:ext cx="11778216" cy="1270226"/>
          </a:xfrm>
          <a:prstGeom prst="rect">
            <a:avLst/>
          </a:prstGeom>
        </p:spPr>
        <p:txBody>
          <a:bodyPr lIns="0" tIns="0" rIns="0" bIns="0" rtlCol="0" anchor="t">
            <a:spAutoFit/>
          </a:bodyPr>
          <a:lstStyle/>
          <a:p>
            <a:pPr marL="0" lvl="0" indent="0">
              <a:lnSpc>
                <a:spcPts val="10368"/>
              </a:lnSpc>
              <a:spcBef>
                <a:spcPct val="0"/>
              </a:spcBef>
            </a:pPr>
            <a:r>
              <a:rPr lang="en-US" sz="7623" spc="167">
                <a:solidFill>
                  <a:srgbClr val="292F33"/>
                </a:solidFill>
                <a:latin typeface="League Spartan"/>
              </a:rPr>
              <a:t>PRODUCTS</a:t>
            </a:r>
          </a:p>
        </p:txBody>
      </p:sp>
      <p:sp>
        <p:nvSpPr>
          <p:cNvPr id="15" name="TextBox 15"/>
          <p:cNvSpPr txBox="1"/>
          <p:nvPr/>
        </p:nvSpPr>
        <p:spPr>
          <a:xfrm>
            <a:off x="1318817" y="4731049"/>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2</a:t>
            </a:r>
          </a:p>
        </p:txBody>
      </p:sp>
      <p:sp>
        <p:nvSpPr>
          <p:cNvPr id="16" name="TextBox 16"/>
          <p:cNvSpPr txBox="1"/>
          <p:nvPr/>
        </p:nvSpPr>
        <p:spPr>
          <a:xfrm>
            <a:off x="1318817" y="5844307"/>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3</a:t>
            </a:r>
          </a:p>
        </p:txBody>
      </p:sp>
      <p:sp>
        <p:nvSpPr>
          <p:cNvPr id="17" name="TextBox 17"/>
          <p:cNvSpPr txBox="1"/>
          <p:nvPr/>
        </p:nvSpPr>
        <p:spPr>
          <a:xfrm>
            <a:off x="1318817" y="6957566"/>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4</a:t>
            </a:r>
          </a:p>
        </p:txBody>
      </p:sp>
      <p:sp>
        <p:nvSpPr>
          <p:cNvPr id="18" name="TextBox 18"/>
          <p:cNvSpPr txBox="1"/>
          <p:nvPr/>
        </p:nvSpPr>
        <p:spPr>
          <a:xfrm>
            <a:off x="1318817" y="8070824"/>
            <a:ext cx="655224"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5</a:t>
            </a:r>
          </a:p>
        </p:txBody>
      </p:sp>
      <p:sp>
        <p:nvSpPr>
          <p:cNvPr id="19" name="TextBox 19"/>
          <p:cNvSpPr txBox="1"/>
          <p:nvPr/>
        </p:nvSpPr>
        <p:spPr>
          <a:xfrm>
            <a:off x="373476" y="2510170"/>
            <a:ext cx="2545907" cy="687324"/>
          </a:xfrm>
          <a:prstGeom prst="rect">
            <a:avLst/>
          </a:prstGeom>
        </p:spPr>
        <p:txBody>
          <a:bodyPr lIns="0" tIns="0" rIns="0" bIns="0" rtlCol="0" anchor="t">
            <a:spAutoFit/>
          </a:bodyPr>
          <a:lstStyle/>
          <a:p>
            <a:pPr algn="ctr">
              <a:lnSpc>
                <a:spcPts val="5658"/>
              </a:lnSpc>
            </a:pPr>
            <a:r>
              <a:rPr lang="en-US" sz="4100">
                <a:solidFill>
                  <a:srgbClr val="000000"/>
                </a:solidFill>
                <a:latin typeface="Open Sans Italics"/>
              </a:rPr>
              <a:t>Product_ID</a:t>
            </a:r>
          </a:p>
        </p:txBody>
      </p:sp>
      <p:sp>
        <p:nvSpPr>
          <p:cNvPr id="20" name="TextBox 20"/>
          <p:cNvSpPr txBox="1"/>
          <p:nvPr/>
        </p:nvSpPr>
        <p:spPr>
          <a:xfrm>
            <a:off x="3717629" y="3611748"/>
            <a:ext cx="3274339"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Action Figure</a:t>
            </a:r>
          </a:p>
        </p:txBody>
      </p:sp>
      <p:sp>
        <p:nvSpPr>
          <p:cNvPr id="21" name="TextBox 21"/>
          <p:cNvSpPr txBox="1"/>
          <p:nvPr/>
        </p:nvSpPr>
        <p:spPr>
          <a:xfrm>
            <a:off x="3717629" y="4725006"/>
            <a:ext cx="3274339"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Animal Figures</a:t>
            </a:r>
          </a:p>
        </p:txBody>
      </p:sp>
      <p:sp>
        <p:nvSpPr>
          <p:cNvPr id="22" name="TextBox 22"/>
          <p:cNvSpPr txBox="1"/>
          <p:nvPr/>
        </p:nvSpPr>
        <p:spPr>
          <a:xfrm>
            <a:off x="3717629" y="5838265"/>
            <a:ext cx="3274339"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Barrel O' Slime</a:t>
            </a:r>
          </a:p>
        </p:txBody>
      </p:sp>
      <p:sp>
        <p:nvSpPr>
          <p:cNvPr id="23" name="TextBox 23"/>
          <p:cNvSpPr txBox="1"/>
          <p:nvPr/>
        </p:nvSpPr>
        <p:spPr>
          <a:xfrm>
            <a:off x="3507132" y="6954544"/>
            <a:ext cx="3695332"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Chutes &amp; Ladders</a:t>
            </a:r>
          </a:p>
        </p:txBody>
      </p:sp>
      <p:sp>
        <p:nvSpPr>
          <p:cNvPr id="24" name="TextBox 24"/>
          <p:cNvSpPr txBox="1"/>
          <p:nvPr/>
        </p:nvSpPr>
        <p:spPr>
          <a:xfrm>
            <a:off x="3507132" y="8070824"/>
            <a:ext cx="3695332"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Classic Dominoes</a:t>
            </a:r>
          </a:p>
        </p:txBody>
      </p:sp>
      <p:sp>
        <p:nvSpPr>
          <p:cNvPr id="25" name="TextBox 25"/>
          <p:cNvSpPr txBox="1"/>
          <p:nvPr/>
        </p:nvSpPr>
        <p:spPr>
          <a:xfrm>
            <a:off x="14854669" y="2538982"/>
            <a:ext cx="3174101" cy="687324"/>
          </a:xfrm>
          <a:prstGeom prst="rect">
            <a:avLst/>
          </a:prstGeom>
        </p:spPr>
        <p:txBody>
          <a:bodyPr lIns="0" tIns="0" rIns="0" bIns="0" rtlCol="0" anchor="t">
            <a:spAutoFit/>
          </a:bodyPr>
          <a:lstStyle/>
          <a:p>
            <a:pPr algn="ctr">
              <a:lnSpc>
                <a:spcPts val="5658"/>
              </a:lnSpc>
            </a:pPr>
            <a:r>
              <a:rPr lang="en-US" sz="4100">
                <a:solidFill>
                  <a:srgbClr val="000000"/>
                </a:solidFill>
                <a:latin typeface="Open Sans Italics"/>
              </a:rPr>
              <a:t>Product_Price</a:t>
            </a:r>
          </a:p>
        </p:txBody>
      </p:sp>
      <p:sp>
        <p:nvSpPr>
          <p:cNvPr id="26" name="TextBox 26"/>
          <p:cNvSpPr txBox="1"/>
          <p:nvPr/>
        </p:nvSpPr>
        <p:spPr>
          <a:xfrm>
            <a:off x="8582633" y="3617791"/>
            <a:ext cx="960242"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Toys</a:t>
            </a:r>
          </a:p>
        </p:txBody>
      </p:sp>
      <p:sp>
        <p:nvSpPr>
          <p:cNvPr id="27" name="TextBox 27"/>
          <p:cNvSpPr txBox="1"/>
          <p:nvPr/>
        </p:nvSpPr>
        <p:spPr>
          <a:xfrm>
            <a:off x="8582633" y="4731049"/>
            <a:ext cx="960242"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Toys</a:t>
            </a:r>
          </a:p>
        </p:txBody>
      </p:sp>
      <p:sp>
        <p:nvSpPr>
          <p:cNvPr id="28" name="TextBox 28"/>
          <p:cNvSpPr txBox="1"/>
          <p:nvPr/>
        </p:nvSpPr>
        <p:spPr>
          <a:xfrm>
            <a:off x="7877826" y="5838265"/>
            <a:ext cx="2497677"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Art &amp; Crafts</a:t>
            </a:r>
          </a:p>
        </p:txBody>
      </p:sp>
      <p:sp>
        <p:nvSpPr>
          <p:cNvPr id="29" name="TextBox 29"/>
          <p:cNvSpPr txBox="1"/>
          <p:nvPr/>
        </p:nvSpPr>
        <p:spPr>
          <a:xfrm>
            <a:off x="8385774" y="6957566"/>
            <a:ext cx="1516452"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Games</a:t>
            </a:r>
          </a:p>
        </p:txBody>
      </p:sp>
      <p:sp>
        <p:nvSpPr>
          <p:cNvPr id="30" name="TextBox 30"/>
          <p:cNvSpPr txBox="1"/>
          <p:nvPr/>
        </p:nvSpPr>
        <p:spPr>
          <a:xfrm>
            <a:off x="8340413" y="8070824"/>
            <a:ext cx="1444683"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Games</a:t>
            </a:r>
          </a:p>
        </p:txBody>
      </p:sp>
      <p:sp>
        <p:nvSpPr>
          <p:cNvPr id="31" name="TextBox 31"/>
          <p:cNvSpPr txBox="1"/>
          <p:nvPr/>
        </p:nvSpPr>
        <p:spPr>
          <a:xfrm>
            <a:off x="12288796" y="3617791"/>
            <a:ext cx="1157607"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$9.99</a:t>
            </a:r>
          </a:p>
        </p:txBody>
      </p:sp>
      <p:sp>
        <p:nvSpPr>
          <p:cNvPr id="32" name="TextBox 32"/>
          <p:cNvSpPr txBox="1"/>
          <p:nvPr/>
        </p:nvSpPr>
        <p:spPr>
          <a:xfrm>
            <a:off x="12288796" y="4732560"/>
            <a:ext cx="1157607"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$9.99</a:t>
            </a:r>
          </a:p>
        </p:txBody>
      </p:sp>
      <p:sp>
        <p:nvSpPr>
          <p:cNvPr id="33" name="TextBox 33"/>
          <p:cNvSpPr txBox="1"/>
          <p:nvPr/>
        </p:nvSpPr>
        <p:spPr>
          <a:xfrm>
            <a:off x="12288796" y="5847329"/>
            <a:ext cx="1157607"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$1.99</a:t>
            </a:r>
          </a:p>
        </p:txBody>
      </p:sp>
      <p:sp>
        <p:nvSpPr>
          <p:cNvPr id="34" name="TextBox 34"/>
          <p:cNvSpPr txBox="1"/>
          <p:nvPr/>
        </p:nvSpPr>
        <p:spPr>
          <a:xfrm>
            <a:off x="12288796" y="6962098"/>
            <a:ext cx="1157607"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$9.99</a:t>
            </a:r>
          </a:p>
        </p:txBody>
      </p:sp>
      <p:sp>
        <p:nvSpPr>
          <p:cNvPr id="35" name="TextBox 35"/>
          <p:cNvSpPr txBox="1"/>
          <p:nvPr/>
        </p:nvSpPr>
        <p:spPr>
          <a:xfrm>
            <a:off x="12288796" y="8076867"/>
            <a:ext cx="1157607"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$7.99</a:t>
            </a:r>
          </a:p>
        </p:txBody>
      </p:sp>
      <p:sp>
        <p:nvSpPr>
          <p:cNvPr id="36" name="TextBox 36"/>
          <p:cNvSpPr txBox="1"/>
          <p:nvPr/>
        </p:nvSpPr>
        <p:spPr>
          <a:xfrm>
            <a:off x="15665551" y="3611268"/>
            <a:ext cx="155233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$15.99</a:t>
            </a:r>
          </a:p>
        </p:txBody>
      </p:sp>
      <p:sp>
        <p:nvSpPr>
          <p:cNvPr id="37" name="TextBox 37"/>
          <p:cNvSpPr txBox="1"/>
          <p:nvPr/>
        </p:nvSpPr>
        <p:spPr>
          <a:xfrm>
            <a:off x="15665551" y="4725006"/>
            <a:ext cx="155233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$12.99</a:t>
            </a:r>
          </a:p>
        </p:txBody>
      </p:sp>
      <p:sp>
        <p:nvSpPr>
          <p:cNvPr id="38" name="TextBox 38"/>
          <p:cNvSpPr txBox="1"/>
          <p:nvPr/>
        </p:nvSpPr>
        <p:spPr>
          <a:xfrm>
            <a:off x="15665551" y="5847329"/>
            <a:ext cx="155233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$3.99</a:t>
            </a:r>
          </a:p>
        </p:txBody>
      </p:sp>
      <p:sp>
        <p:nvSpPr>
          <p:cNvPr id="39" name="TextBox 39"/>
          <p:cNvSpPr txBox="1"/>
          <p:nvPr/>
        </p:nvSpPr>
        <p:spPr>
          <a:xfrm>
            <a:off x="15665551" y="6954544"/>
            <a:ext cx="155233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$12.99</a:t>
            </a:r>
          </a:p>
        </p:txBody>
      </p:sp>
      <p:sp>
        <p:nvSpPr>
          <p:cNvPr id="40" name="TextBox 40"/>
          <p:cNvSpPr txBox="1"/>
          <p:nvPr/>
        </p:nvSpPr>
        <p:spPr>
          <a:xfrm>
            <a:off x="15706964" y="8070824"/>
            <a:ext cx="155233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$9.99</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769085" y="-3488161"/>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0" y="3606300"/>
            <a:ext cx="11500622" cy="5148427"/>
          </a:xfrm>
          <a:custGeom>
            <a:avLst/>
            <a:gdLst/>
            <a:ahLst/>
            <a:cxnLst/>
            <a:rect l="l" t="t" r="r" b="b"/>
            <a:pathLst>
              <a:path w="11500622" h="5148427">
                <a:moveTo>
                  <a:pt x="0" y="0"/>
                </a:moveTo>
                <a:lnTo>
                  <a:pt x="11500622" y="0"/>
                </a:lnTo>
                <a:lnTo>
                  <a:pt x="11500622" y="5148427"/>
                </a:lnTo>
                <a:lnTo>
                  <a:pt x="0" y="5148427"/>
                </a:lnTo>
                <a:lnTo>
                  <a:pt x="0" y="0"/>
                </a:lnTo>
                <a:close/>
              </a:path>
            </a:pathLst>
          </a:custGeom>
          <a:blipFill>
            <a:blip r:embed="rId8"/>
            <a:stretch>
              <a:fillRect/>
            </a:stretch>
          </a:blipFill>
        </p:spPr>
      </p:sp>
      <p:sp>
        <p:nvSpPr>
          <p:cNvPr id="9" name="TextBox 9"/>
          <p:cNvSpPr txBox="1"/>
          <p:nvPr/>
        </p:nvSpPr>
        <p:spPr>
          <a:xfrm>
            <a:off x="12028873" y="1413393"/>
            <a:ext cx="5724266" cy="7844907"/>
          </a:xfrm>
          <a:prstGeom prst="rect">
            <a:avLst/>
          </a:prstGeom>
        </p:spPr>
        <p:txBody>
          <a:bodyPr lIns="0" tIns="0" rIns="0" bIns="0" rtlCol="0" anchor="t">
            <a:spAutoFit/>
          </a:bodyPr>
          <a:lstStyle/>
          <a:p>
            <a:pPr>
              <a:lnSpc>
                <a:spcPts val="3687"/>
              </a:lnSpc>
              <a:spcBef>
                <a:spcPct val="0"/>
              </a:spcBef>
            </a:pPr>
            <a:r>
              <a:rPr lang="en-US" sz="2634">
                <a:solidFill>
                  <a:srgbClr val="293237"/>
                </a:solidFill>
                <a:latin typeface="Open Sans Light"/>
              </a:rPr>
              <a:t>En este caso, se puede apreciar como al aplicar una transformación para ajustar la varianza y reducir el sesgo, y aplicar la diferenciación de los datos para volver la distribución estacionaria, se logró ajustar un modelo cuyos residuos son ruido blanco. De esta manera, las predicciones generadas representarán de forma fidedigna el comportamiento de los datos, ya que el hecho de que los residuales sean ruido blanco implica que el modelo ha capturado toda la información importante y que no hay patrones sistemáticos o estructuras remanentes en los datos.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flipH="1">
            <a:off x="10097666" y="6254241"/>
            <a:ext cx="12080352" cy="7094461"/>
          </a:xfrm>
          <a:custGeom>
            <a:avLst/>
            <a:gdLst/>
            <a:ahLst/>
            <a:cxnLst/>
            <a:rect l="l" t="t" r="r" b="b"/>
            <a:pathLst>
              <a:path w="12080352" h="7094461">
                <a:moveTo>
                  <a:pt x="12080352" y="0"/>
                </a:moveTo>
                <a:lnTo>
                  <a:pt x="0" y="0"/>
                </a:lnTo>
                <a:lnTo>
                  <a:pt x="0" y="7094461"/>
                </a:lnTo>
                <a:lnTo>
                  <a:pt x="12080352" y="7094461"/>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rot="5400000">
            <a:off x="-3972649" y="5102128"/>
            <a:ext cx="10331643" cy="0"/>
          </a:xfrm>
          <a:prstGeom prst="line">
            <a:avLst/>
          </a:prstGeom>
          <a:ln w="38100" cap="flat">
            <a:solidFill>
              <a:srgbClr val="000000"/>
            </a:solidFill>
            <a:prstDash val="solid"/>
            <a:headEnd type="none" w="sm" len="sm"/>
            <a:tailEnd type="none" w="sm" len="sm"/>
          </a:ln>
        </p:spPr>
      </p:sp>
      <p:sp>
        <p:nvSpPr>
          <p:cNvPr id="4" name="Freeform 4"/>
          <p:cNvSpPr/>
          <p:nvPr/>
        </p:nvSpPr>
        <p:spPr>
          <a:xfrm>
            <a:off x="14818546" y="-3656601"/>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102315" y="-570501"/>
            <a:ext cx="1077329" cy="4114800"/>
          </a:xfrm>
          <a:custGeom>
            <a:avLst/>
            <a:gdLst/>
            <a:ahLst/>
            <a:cxnLst/>
            <a:rect l="l" t="t" r="r" b="b"/>
            <a:pathLst>
              <a:path w="1077329" h="4114800">
                <a:moveTo>
                  <a:pt x="0" y="0"/>
                </a:moveTo>
                <a:lnTo>
                  <a:pt x="1077330" y="0"/>
                </a:lnTo>
                <a:lnTo>
                  <a:pt x="107733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nvGraphicFramePr>
        <p:xfrm>
          <a:off x="2977719" y="3068049"/>
          <a:ext cx="13362714" cy="5600699"/>
        </p:xfrm>
        <a:graphic>
          <a:graphicData uri="http://schemas.openxmlformats.org/drawingml/2006/table">
            <a:tbl>
              <a:tblPr/>
              <a:tblGrid>
                <a:gridCol w="1583821">
                  <a:extLst>
                    <a:ext uri="{9D8B030D-6E8A-4147-A177-3AD203B41FA5}">
                      <a16:colId xmlns:a16="http://schemas.microsoft.com/office/drawing/2014/main" val="20000"/>
                    </a:ext>
                  </a:extLst>
                </a:gridCol>
                <a:gridCol w="1868823">
                  <a:extLst>
                    <a:ext uri="{9D8B030D-6E8A-4147-A177-3AD203B41FA5}">
                      <a16:colId xmlns:a16="http://schemas.microsoft.com/office/drawing/2014/main" val="20001"/>
                    </a:ext>
                  </a:extLst>
                </a:gridCol>
                <a:gridCol w="1624535">
                  <a:extLst>
                    <a:ext uri="{9D8B030D-6E8A-4147-A177-3AD203B41FA5}">
                      <a16:colId xmlns:a16="http://schemas.microsoft.com/office/drawing/2014/main" val="20002"/>
                    </a:ext>
                  </a:extLst>
                </a:gridCol>
                <a:gridCol w="1868823">
                  <a:extLst>
                    <a:ext uri="{9D8B030D-6E8A-4147-A177-3AD203B41FA5}">
                      <a16:colId xmlns:a16="http://schemas.microsoft.com/office/drawing/2014/main" val="20003"/>
                    </a:ext>
                  </a:extLst>
                </a:gridCol>
                <a:gridCol w="1380248">
                  <a:extLst>
                    <a:ext uri="{9D8B030D-6E8A-4147-A177-3AD203B41FA5}">
                      <a16:colId xmlns:a16="http://schemas.microsoft.com/office/drawing/2014/main" val="20004"/>
                    </a:ext>
                  </a:extLst>
                </a:gridCol>
                <a:gridCol w="1705964">
                  <a:extLst>
                    <a:ext uri="{9D8B030D-6E8A-4147-A177-3AD203B41FA5}">
                      <a16:colId xmlns:a16="http://schemas.microsoft.com/office/drawing/2014/main" val="20005"/>
                    </a:ext>
                  </a:extLst>
                </a:gridCol>
                <a:gridCol w="1543106">
                  <a:extLst>
                    <a:ext uri="{9D8B030D-6E8A-4147-A177-3AD203B41FA5}">
                      <a16:colId xmlns:a16="http://schemas.microsoft.com/office/drawing/2014/main" val="20006"/>
                    </a:ext>
                  </a:extLst>
                </a:gridCol>
                <a:gridCol w="1787394">
                  <a:extLst>
                    <a:ext uri="{9D8B030D-6E8A-4147-A177-3AD203B41FA5}">
                      <a16:colId xmlns:a16="http://schemas.microsoft.com/office/drawing/2014/main" val="20007"/>
                    </a:ext>
                  </a:extLst>
                </a:gridCol>
              </a:tblGrid>
              <a:tr h="1239499">
                <a:tc>
                  <a:txBody>
                    <a:bodyPr/>
                    <a:lstStyle/>
                    <a:p>
                      <a:pPr algn="ctr">
                        <a:lnSpc>
                          <a:spcPts val="2454"/>
                        </a:lnSpc>
                        <a:defRPr/>
                      </a:pPr>
                      <a:r>
                        <a:rPr lang="en-US" sz="1753">
                          <a:solidFill>
                            <a:srgbClr val="000000"/>
                          </a:solidFill>
                          <a:latin typeface="Open Sans Light Bold"/>
                        </a:rPr>
                        <a:t>Sales_ID</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Date</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Store_ID</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Product_ID</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Units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Store_City</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Profit per unit</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Operation profit</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extLst>
                  <a:ext uri="{0D108BD9-81ED-4DB2-BD59-A6C34878D82A}">
                    <a16:rowId xmlns:a16="http://schemas.microsoft.com/office/drawing/2014/main" val="10000"/>
                  </a:ext>
                </a:extLst>
              </a:tr>
              <a:tr h="872240">
                <a:tc>
                  <a:txBody>
                    <a:bodyPr/>
                    <a:lstStyle/>
                    <a:p>
                      <a:pPr algn="ctr">
                        <a:lnSpc>
                          <a:spcPts val="2454"/>
                        </a:lnSpc>
                        <a:defRPr/>
                      </a:pPr>
                      <a:r>
                        <a:rPr lang="en-US" sz="1753">
                          <a:solidFill>
                            <a:srgbClr val="000000"/>
                          </a:solidFill>
                          <a:latin typeface="Open Sans Light"/>
                        </a:rPr>
                        <a:t>26</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2017-01-01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41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8</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Hermosillo</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3.0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3.0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872240">
                <a:tc>
                  <a:txBody>
                    <a:bodyPr/>
                    <a:lstStyle/>
                    <a:p>
                      <a:pPr algn="ctr">
                        <a:lnSpc>
                          <a:spcPts val="2454"/>
                        </a:lnSpc>
                        <a:defRPr/>
                      </a:pPr>
                      <a:r>
                        <a:rPr lang="en-US" sz="1753">
                          <a:solidFill>
                            <a:srgbClr val="000000"/>
                          </a:solidFill>
                          <a:latin typeface="Open Sans Light"/>
                        </a:rPr>
                        <a:t>45</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2017-01-01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41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8</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3</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Hermosillo</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3.0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9.0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872240">
                <a:tc>
                  <a:txBody>
                    <a:bodyPr/>
                    <a:lstStyle/>
                    <a:p>
                      <a:pPr algn="ctr">
                        <a:lnSpc>
                          <a:spcPts val="2454"/>
                        </a:lnSpc>
                        <a:defRPr/>
                      </a:pPr>
                      <a:r>
                        <a:rPr lang="en-US" sz="1753">
                          <a:solidFill>
                            <a:srgbClr val="000000"/>
                          </a:solidFill>
                          <a:latin typeface="Open Sans Light"/>
                        </a:rPr>
                        <a:t>38</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2017-01-01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32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8</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4</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Hermosillo</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3.0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12.0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r h="872240">
                <a:tc>
                  <a:txBody>
                    <a:bodyPr/>
                    <a:lstStyle/>
                    <a:p>
                      <a:pPr algn="ctr">
                        <a:lnSpc>
                          <a:spcPts val="2454"/>
                        </a:lnSpc>
                        <a:defRPr/>
                      </a:pPr>
                      <a:r>
                        <a:rPr lang="en-US" sz="1753">
                          <a:solidFill>
                            <a:srgbClr val="000000"/>
                          </a:solidFill>
                          <a:latin typeface="Open Sans Light"/>
                        </a:rPr>
                        <a:t>56</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2017-01-01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41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8</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Hermosillo</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3.0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6.0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4"/>
                  </a:ext>
                </a:extLst>
              </a:tr>
              <a:tr h="872240">
                <a:tc>
                  <a:txBody>
                    <a:bodyPr/>
                    <a:lstStyle/>
                    <a:p>
                      <a:pPr algn="ctr">
                        <a:lnSpc>
                          <a:spcPts val="2454"/>
                        </a:lnSpc>
                        <a:defRPr/>
                      </a:pPr>
                      <a:r>
                        <a:rPr lang="en-US" sz="1753">
                          <a:solidFill>
                            <a:srgbClr val="000000"/>
                          </a:solidFill>
                          <a:latin typeface="Open Sans Light"/>
                        </a:rPr>
                        <a:t>59</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2017-01-01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41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Hermosillo</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6.0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6.0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1947568" y="772490"/>
            <a:ext cx="14392863" cy="969620"/>
          </a:xfrm>
          <a:prstGeom prst="rect">
            <a:avLst/>
          </a:prstGeom>
        </p:spPr>
        <p:txBody>
          <a:bodyPr lIns="0" tIns="0" rIns="0" bIns="0" rtlCol="0" anchor="t">
            <a:spAutoFit/>
          </a:bodyPr>
          <a:lstStyle/>
          <a:p>
            <a:pPr marL="0" lvl="0" indent="0" algn="l">
              <a:lnSpc>
                <a:spcPts val="3954"/>
              </a:lnSpc>
              <a:spcBef>
                <a:spcPct val="0"/>
              </a:spcBef>
            </a:pPr>
            <a:r>
              <a:rPr lang="en-US" sz="2907" spc="63">
                <a:solidFill>
                  <a:srgbClr val="292F33"/>
                </a:solidFill>
                <a:latin typeface="League Spartan"/>
              </a:rPr>
              <a:t>PROPUESTA DE SOLUCIÓN 2: GENERACIÓN DEL NUEVO MODELO ELIMINANDO OUTLIERS</a:t>
            </a:r>
          </a:p>
        </p:txBody>
      </p:sp>
      <p:sp>
        <p:nvSpPr>
          <p:cNvPr id="8" name="TextBox 8"/>
          <p:cNvSpPr txBox="1"/>
          <p:nvPr/>
        </p:nvSpPr>
        <p:spPr>
          <a:xfrm>
            <a:off x="2544655" y="1948307"/>
            <a:ext cx="6599345" cy="422403"/>
          </a:xfrm>
          <a:prstGeom prst="rect">
            <a:avLst/>
          </a:prstGeom>
        </p:spPr>
        <p:txBody>
          <a:bodyPr lIns="0" tIns="0" rIns="0" bIns="0" rtlCol="0" anchor="t">
            <a:spAutoFit/>
          </a:bodyPr>
          <a:lstStyle/>
          <a:p>
            <a:pPr algn="ctr">
              <a:lnSpc>
                <a:spcPts val="3492"/>
              </a:lnSpc>
              <a:spcBef>
                <a:spcPct val="0"/>
              </a:spcBef>
            </a:pPr>
            <a:r>
              <a:rPr lang="en-US" sz="2494">
                <a:solidFill>
                  <a:srgbClr val="293237"/>
                </a:solidFill>
                <a:latin typeface="Open Sans Light Bold"/>
              </a:rPr>
              <a:t>Registros en Hermosillo</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20485" y="7535821"/>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1058936" y="-1820642"/>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00458" y="909395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3040343" y="-2671241"/>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6" name="Freeform 6"/>
          <p:cNvSpPr/>
          <p:nvPr/>
        </p:nvSpPr>
        <p:spPr>
          <a:xfrm>
            <a:off x="0" y="3012782"/>
            <a:ext cx="8926780" cy="4777172"/>
          </a:xfrm>
          <a:custGeom>
            <a:avLst/>
            <a:gdLst/>
            <a:ahLst/>
            <a:cxnLst/>
            <a:rect l="l" t="t" r="r" b="b"/>
            <a:pathLst>
              <a:path w="8926780" h="4777172">
                <a:moveTo>
                  <a:pt x="0" y="0"/>
                </a:moveTo>
                <a:lnTo>
                  <a:pt x="8926780" y="0"/>
                </a:lnTo>
                <a:lnTo>
                  <a:pt x="8926780" y="4777171"/>
                </a:lnTo>
                <a:lnTo>
                  <a:pt x="0" y="4777171"/>
                </a:lnTo>
                <a:lnTo>
                  <a:pt x="0" y="0"/>
                </a:lnTo>
                <a:close/>
              </a:path>
            </a:pathLst>
          </a:custGeom>
          <a:blipFill>
            <a:blip r:embed="rId5"/>
            <a:stretch>
              <a:fillRect/>
            </a:stretch>
          </a:blipFill>
        </p:spPr>
      </p:sp>
      <p:sp>
        <p:nvSpPr>
          <p:cNvPr id="7" name="Freeform 7"/>
          <p:cNvSpPr/>
          <p:nvPr/>
        </p:nvSpPr>
        <p:spPr>
          <a:xfrm>
            <a:off x="11813136" y="2903823"/>
            <a:ext cx="3850064" cy="4146223"/>
          </a:xfrm>
          <a:custGeom>
            <a:avLst/>
            <a:gdLst/>
            <a:ahLst/>
            <a:cxnLst/>
            <a:rect l="l" t="t" r="r" b="b"/>
            <a:pathLst>
              <a:path w="3850064" h="4146223">
                <a:moveTo>
                  <a:pt x="0" y="0"/>
                </a:moveTo>
                <a:lnTo>
                  <a:pt x="3850065" y="0"/>
                </a:lnTo>
                <a:lnTo>
                  <a:pt x="3850065" y="4146223"/>
                </a:lnTo>
                <a:lnTo>
                  <a:pt x="0" y="4146223"/>
                </a:lnTo>
                <a:lnTo>
                  <a:pt x="0" y="0"/>
                </a:lnTo>
                <a:close/>
              </a:path>
            </a:pathLst>
          </a:custGeom>
          <a:blipFill>
            <a:blip r:embed="rId6"/>
            <a:stretch>
              <a:fillRect/>
            </a:stretch>
          </a:blipFill>
        </p:spPr>
      </p:sp>
      <p:sp>
        <p:nvSpPr>
          <p:cNvPr id="8" name="TextBox 8"/>
          <p:cNvSpPr txBox="1"/>
          <p:nvPr/>
        </p:nvSpPr>
        <p:spPr>
          <a:xfrm>
            <a:off x="5979244" y="425728"/>
            <a:ext cx="7758925" cy="602972"/>
          </a:xfrm>
          <a:prstGeom prst="rect">
            <a:avLst/>
          </a:prstGeom>
        </p:spPr>
        <p:txBody>
          <a:bodyPr lIns="0" tIns="0" rIns="0" bIns="0" rtlCol="0" anchor="t">
            <a:spAutoFit/>
          </a:bodyPr>
          <a:lstStyle/>
          <a:p>
            <a:pPr marL="0" lvl="0" indent="0" algn="l">
              <a:lnSpc>
                <a:spcPts val="4906"/>
              </a:lnSpc>
              <a:spcBef>
                <a:spcPct val="0"/>
              </a:spcBef>
            </a:pPr>
            <a:r>
              <a:rPr lang="en-US" sz="3607" spc="79">
                <a:solidFill>
                  <a:srgbClr val="292F33"/>
                </a:solidFill>
                <a:latin typeface="League Spartan"/>
              </a:rPr>
              <a:t>NEUTRALIZACIÓN DE OUTLIERS</a:t>
            </a:r>
          </a:p>
        </p:txBody>
      </p:sp>
      <p:sp>
        <p:nvSpPr>
          <p:cNvPr id="9" name="TextBox 9"/>
          <p:cNvSpPr txBox="1"/>
          <p:nvPr/>
        </p:nvSpPr>
        <p:spPr>
          <a:xfrm>
            <a:off x="357061" y="7775379"/>
            <a:ext cx="9501645" cy="17368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Hay 0 registros correspondientes a los outliers moderados</a:t>
            </a:r>
          </a:p>
          <a:p>
            <a:pPr>
              <a:lnSpc>
                <a:spcPts val="3492"/>
              </a:lnSpc>
            </a:pPr>
            <a:endParaRPr lang="en-US" sz="2494">
              <a:solidFill>
                <a:srgbClr val="293237"/>
              </a:solidFill>
              <a:latin typeface="Open Sans Light"/>
            </a:endParaRPr>
          </a:p>
          <a:p>
            <a:pPr>
              <a:lnSpc>
                <a:spcPts val="3492"/>
              </a:lnSpc>
            </a:pPr>
            <a:r>
              <a:rPr lang="en-US" sz="2494">
                <a:solidFill>
                  <a:srgbClr val="293237"/>
                </a:solidFill>
                <a:latin typeface="Open Sans Light"/>
              </a:rPr>
              <a:t>Hay 9409 registros correspondientes a los outliers extremos.</a:t>
            </a:r>
          </a:p>
          <a:p>
            <a:pPr>
              <a:lnSpc>
                <a:spcPts val="3492"/>
              </a:lnSpc>
              <a:spcBef>
                <a:spcPct val="0"/>
              </a:spcBef>
            </a:pPr>
            <a:endParaRPr lang="en-US" sz="2494">
              <a:solidFill>
                <a:srgbClr val="293237"/>
              </a:solidFill>
              <a:latin typeface="Open Sans Light"/>
            </a:endParaRPr>
          </a:p>
        </p:txBody>
      </p:sp>
      <p:sp>
        <p:nvSpPr>
          <p:cNvPr id="10" name="TextBox 10"/>
          <p:cNvSpPr txBox="1"/>
          <p:nvPr/>
        </p:nvSpPr>
        <p:spPr>
          <a:xfrm>
            <a:off x="9926678" y="7488196"/>
            <a:ext cx="7622982" cy="1051340"/>
          </a:xfrm>
          <a:prstGeom prst="rect">
            <a:avLst/>
          </a:prstGeom>
        </p:spPr>
        <p:txBody>
          <a:bodyPr lIns="0" tIns="0" rIns="0" bIns="0" rtlCol="0" anchor="t">
            <a:spAutoFit/>
          </a:bodyPr>
          <a:lstStyle/>
          <a:p>
            <a:pPr>
              <a:lnSpc>
                <a:spcPts val="2802"/>
              </a:lnSpc>
              <a:spcBef>
                <a:spcPct val="0"/>
              </a:spcBef>
            </a:pPr>
            <a:r>
              <a:rPr lang="en-US" sz="2001">
                <a:solidFill>
                  <a:srgbClr val="293237"/>
                </a:solidFill>
                <a:latin typeface="Open Sans Light"/>
              </a:rPr>
              <a:t>Para neutralizar los outliers, se usó el primer y decimo percentil, en lugar de la media, a fin de mantener lo mejor posible los registros de las tiendas que más venden.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09898" y="5779789"/>
            <a:ext cx="11668204" cy="4171872"/>
          </a:xfrm>
          <a:custGeom>
            <a:avLst/>
            <a:gdLst/>
            <a:ahLst/>
            <a:cxnLst/>
            <a:rect l="l" t="t" r="r" b="b"/>
            <a:pathLst>
              <a:path w="11668204" h="4171872">
                <a:moveTo>
                  <a:pt x="0" y="0"/>
                </a:moveTo>
                <a:lnTo>
                  <a:pt x="11668204" y="0"/>
                </a:lnTo>
                <a:lnTo>
                  <a:pt x="11668204" y="4171872"/>
                </a:lnTo>
                <a:lnTo>
                  <a:pt x="0" y="4171872"/>
                </a:lnTo>
                <a:lnTo>
                  <a:pt x="0" y="0"/>
                </a:lnTo>
                <a:close/>
              </a:path>
            </a:pathLst>
          </a:custGeom>
          <a:blipFill>
            <a:blip r:embed="rId6"/>
            <a:stretch>
              <a:fillRect/>
            </a:stretch>
          </a:blipFill>
        </p:spPr>
      </p:sp>
      <p:sp>
        <p:nvSpPr>
          <p:cNvPr id="7" name="TextBox 7"/>
          <p:cNvSpPr txBox="1"/>
          <p:nvPr/>
        </p:nvSpPr>
        <p:spPr>
          <a:xfrm>
            <a:off x="3091706" y="990600"/>
            <a:ext cx="12104587" cy="969620"/>
          </a:xfrm>
          <a:prstGeom prst="rect">
            <a:avLst/>
          </a:prstGeom>
        </p:spPr>
        <p:txBody>
          <a:bodyPr lIns="0" tIns="0" rIns="0" bIns="0" rtlCol="0" anchor="t">
            <a:spAutoFit/>
          </a:bodyPr>
          <a:lstStyle/>
          <a:p>
            <a:pPr>
              <a:lnSpc>
                <a:spcPts val="3954"/>
              </a:lnSpc>
            </a:pPr>
            <a:r>
              <a:rPr lang="en-US" sz="2907" spc="63">
                <a:solidFill>
                  <a:srgbClr val="292F33"/>
                </a:solidFill>
                <a:latin typeface="League Spartan"/>
              </a:rPr>
              <a:t>DIVISIÓN EN CONJUNTO DE ENTRENAMIENTO Y DE PRUEBA</a:t>
            </a:r>
          </a:p>
          <a:p>
            <a:pPr marL="0" lvl="0" indent="0" algn="l">
              <a:lnSpc>
                <a:spcPts val="3954"/>
              </a:lnSpc>
              <a:spcBef>
                <a:spcPct val="0"/>
              </a:spcBef>
            </a:pPr>
            <a:endParaRPr lang="en-US" sz="2907" spc="63">
              <a:solidFill>
                <a:srgbClr val="292F33"/>
              </a:solidFill>
              <a:latin typeface="League Spartan"/>
            </a:endParaRPr>
          </a:p>
        </p:txBody>
      </p:sp>
      <p:sp>
        <p:nvSpPr>
          <p:cNvPr id="8" name="TextBox 8"/>
          <p:cNvSpPr txBox="1"/>
          <p:nvPr/>
        </p:nvSpPr>
        <p:spPr>
          <a:xfrm>
            <a:off x="252249" y="3037860"/>
            <a:ext cx="9501645" cy="8605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en el df_train:  510</a:t>
            </a:r>
          </a:p>
          <a:p>
            <a:pPr>
              <a:lnSpc>
                <a:spcPts val="3492"/>
              </a:lnSpc>
              <a:spcBef>
                <a:spcPct val="0"/>
              </a:spcBef>
            </a:pPr>
            <a:r>
              <a:rPr lang="en-US" sz="2494">
                <a:solidFill>
                  <a:srgbClr val="293237"/>
                </a:solidFill>
                <a:latin typeface="Open Sans Light"/>
              </a:rPr>
              <a:t>Registros en el df_test:  128</a:t>
            </a:r>
          </a:p>
        </p:txBody>
      </p:sp>
      <p:sp>
        <p:nvSpPr>
          <p:cNvPr id="9" name="TextBox 9"/>
          <p:cNvSpPr txBox="1"/>
          <p:nvPr/>
        </p:nvSpPr>
        <p:spPr>
          <a:xfrm>
            <a:off x="5003072" y="3037860"/>
            <a:ext cx="9501645"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finales del conjunto de entrenamiento</a:t>
            </a:r>
          </a:p>
          <a:p>
            <a:pPr>
              <a:lnSpc>
                <a:spcPts val="3492"/>
              </a:lnSpc>
            </a:pPr>
            <a:r>
              <a:rPr lang="en-US" sz="2494">
                <a:solidFill>
                  <a:srgbClr val="293237"/>
                </a:solidFill>
                <a:latin typeface="Open Sans Light"/>
              </a:rPr>
              <a:t>          Date  Operation_profit</a:t>
            </a:r>
          </a:p>
          <a:p>
            <a:pPr>
              <a:lnSpc>
                <a:spcPts val="3492"/>
              </a:lnSpc>
            </a:pPr>
            <a:r>
              <a:rPr lang="en-US" sz="2494">
                <a:solidFill>
                  <a:srgbClr val="293237"/>
                </a:solidFill>
                <a:latin typeface="Open Sans Light"/>
              </a:rPr>
              <a:t>507 2018-05-23             326.0</a:t>
            </a:r>
          </a:p>
          <a:p>
            <a:pPr>
              <a:lnSpc>
                <a:spcPts val="3492"/>
              </a:lnSpc>
            </a:pPr>
            <a:r>
              <a:rPr lang="en-US" sz="2494">
                <a:solidFill>
                  <a:srgbClr val="293237"/>
                </a:solidFill>
                <a:latin typeface="Open Sans Light"/>
              </a:rPr>
              <a:t>508 2018-05-24             286.0</a:t>
            </a:r>
          </a:p>
          <a:p>
            <a:pPr>
              <a:lnSpc>
                <a:spcPts val="3492"/>
              </a:lnSpc>
              <a:spcBef>
                <a:spcPct val="0"/>
              </a:spcBef>
            </a:pPr>
            <a:r>
              <a:rPr lang="en-US" sz="2494">
                <a:solidFill>
                  <a:srgbClr val="293237"/>
                </a:solidFill>
                <a:latin typeface="Open Sans Light"/>
              </a:rPr>
              <a:t>509 2018-05-25             591.0</a:t>
            </a:r>
          </a:p>
        </p:txBody>
      </p:sp>
      <p:sp>
        <p:nvSpPr>
          <p:cNvPr id="10" name="TextBox 10"/>
          <p:cNvSpPr txBox="1"/>
          <p:nvPr/>
        </p:nvSpPr>
        <p:spPr>
          <a:xfrm>
            <a:off x="12243652" y="3038325"/>
            <a:ext cx="7268629"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iniciales del conjunto de prueba</a:t>
            </a:r>
          </a:p>
          <a:p>
            <a:pPr>
              <a:lnSpc>
                <a:spcPts val="3492"/>
              </a:lnSpc>
            </a:pPr>
            <a:r>
              <a:rPr lang="en-US" sz="2494">
                <a:solidFill>
                  <a:srgbClr val="293237"/>
                </a:solidFill>
                <a:latin typeface="Open Sans Light"/>
              </a:rPr>
              <a:t>          Date  Operation_profit</a:t>
            </a:r>
          </a:p>
          <a:p>
            <a:pPr>
              <a:lnSpc>
                <a:spcPts val="3492"/>
              </a:lnSpc>
            </a:pPr>
            <a:r>
              <a:rPr lang="en-US" sz="2494">
                <a:solidFill>
                  <a:srgbClr val="293237"/>
                </a:solidFill>
                <a:latin typeface="Open Sans Light"/>
              </a:rPr>
              <a:t>510 2018-05-26             488.0</a:t>
            </a:r>
          </a:p>
          <a:p>
            <a:pPr>
              <a:lnSpc>
                <a:spcPts val="3492"/>
              </a:lnSpc>
            </a:pPr>
            <a:r>
              <a:rPr lang="en-US" sz="2494">
                <a:solidFill>
                  <a:srgbClr val="293237"/>
                </a:solidFill>
                <a:latin typeface="Open Sans Light"/>
              </a:rPr>
              <a:t>511 2018-05-27            1002.0</a:t>
            </a:r>
          </a:p>
          <a:p>
            <a:pPr>
              <a:lnSpc>
                <a:spcPts val="3492"/>
              </a:lnSpc>
              <a:spcBef>
                <a:spcPct val="0"/>
              </a:spcBef>
            </a:pPr>
            <a:r>
              <a:rPr lang="en-US" sz="2494">
                <a:solidFill>
                  <a:srgbClr val="293237"/>
                </a:solidFill>
                <a:latin typeface="Open Sans Light"/>
              </a:rPr>
              <a:t>512 2018-05-28             269.0</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881998" y="2547030"/>
            <a:ext cx="14524005" cy="5192940"/>
          </a:xfrm>
          <a:custGeom>
            <a:avLst/>
            <a:gdLst/>
            <a:ahLst/>
            <a:cxnLst/>
            <a:rect l="l" t="t" r="r" b="b"/>
            <a:pathLst>
              <a:path w="14524005" h="5192940">
                <a:moveTo>
                  <a:pt x="0" y="0"/>
                </a:moveTo>
                <a:lnTo>
                  <a:pt x="14524004" y="0"/>
                </a:lnTo>
                <a:lnTo>
                  <a:pt x="14524004" y="5192940"/>
                </a:lnTo>
                <a:lnTo>
                  <a:pt x="0" y="5192940"/>
                </a:lnTo>
                <a:lnTo>
                  <a:pt x="0" y="0"/>
                </a:lnTo>
                <a:close/>
              </a:path>
            </a:pathLst>
          </a:custGeom>
          <a:blipFill>
            <a:blip r:embed="rId6"/>
            <a:stretch>
              <a:fillRect/>
            </a:stretch>
          </a:blipFill>
        </p:spPr>
      </p:sp>
      <p:sp>
        <p:nvSpPr>
          <p:cNvPr id="7" name="TextBox 7"/>
          <p:cNvSpPr txBox="1"/>
          <p:nvPr/>
        </p:nvSpPr>
        <p:spPr>
          <a:xfrm>
            <a:off x="4081299" y="691146"/>
            <a:ext cx="5800513" cy="627483"/>
          </a:xfrm>
          <a:prstGeom prst="rect">
            <a:avLst/>
          </a:prstGeom>
        </p:spPr>
        <p:txBody>
          <a:bodyPr lIns="0" tIns="0" rIns="0" bIns="0" rtlCol="0" anchor="t">
            <a:spAutoFit/>
          </a:bodyPr>
          <a:lstStyle/>
          <a:p>
            <a:pPr marL="0" lvl="0" indent="0" algn="l">
              <a:lnSpc>
                <a:spcPts val="5178"/>
              </a:lnSpc>
              <a:spcBef>
                <a:spcPct val="0"/>
              </a:spcBef>
            </a:pPr>
            <a:r>
              <a:rPr lang="en-US" sz="3807" spc="83">
                <a:solidFill>
                  <a:srgbClr val="292F33"/>
                </a:solidFill>
                <a:latin typeface="League Spartan"/>
              </a:rPr>
              <a:t>SERIE ESTACIONARIA</a:t>
            </a:r>
          </a:p>
        </p:txBody>
      </p:sp>
      <p:sp>
        <p:nvSpPr>
          <p:cNvPr id="8" name="TextBox 8"/>
          <p:cNvSpPr txBox="1"/>
          <p:nvPr/>
        </p:nvSpPr>
        <p:spPr>
          <a:xfrm>
            <a:off x="9736568" y="8087455"/>
            <a:ext cx="6068095" cy="1736853"/>
          </a:xfrm>
          <a:prstGeom prst="rect">
            <a:avLst/>
          </a:prstGeom>
        </p:spPr>
        <p:txBody>
          <a:bodyPr lIns="0" tIns="0" rIns="0" bIns="0" rtlCol="0" anchor="t">
            <a:spAutoFit/>
          </a:bodyPr>
          <a:lstStyle/>
          <a:p>
            <a:pPr algn="ctr">
              <a:lnSpc>
                <a:spcPts val="3492"/>
              </a:lnSpc>
            </a:pPr>
            <a:r>
              <a:rPr lang="en-US" sz="2494">
                <a:solidFill>
                  <a:srgbClr val="293237"/>
                </a:solidFill>
                <a:latin typeface="Open Sans Light Bold"/>
              </a:rPr>
              <a:t>ADF</a:t>
            </a:r>
          </a:p>
          <a:p>
            <a:pPr>
              <a:lnSpc>
                <a:spcPts val="3492"/>
              </a:lnSpc>
            </a:pPr>
            <a:endParaRPr lang="en-US" sz="2494">
              <a:solidFill>
                <a:srgbClr val="293237"/>
              </a:solidFill>
              <a:latin typeface="Open Sans Light Bold"/>
            </a:endParaRPr>
          </a:p>
          <a:p>
            <a:pPr>
              <a:lnSpc>
                <a:spcPts val="3492"/>
              </a:lnSpc>
            </a:pPr>
            <a:r>
              <a:rPr lang="en-US" sz="2494">
                <a:solidFill>
                  <a:srgbClr val="293237"/>
                </a:solidFill>
                <a:latin typeface="Open Sans Light"/>
              </a:rPr>
              <a:t>Valor p: Valor p: 0.0001596040412147039</a:t>
            </a:r>
          </a:p>
          <a:p>
            <a:pPr>
              <a:lnSpc>
                <a:spcPts val="3492"/>
              </a:lnSpc>
              <a:spcBef>
                <a:spcPct val="0"/>
              </a:spcBef>
            </a:pPr>
            <a:endParaRPr lang="en-US" sz="2494">
              <a:solidFill>
                <a:srgbClr val="293237"/>
              </a:solidFill>
              <a:latin typeface="Open Sans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55370" y="2874509"/>
            <a:ext cx="8719183" cy="3020052"/>
          </a:xfrm>
          <a:custGeom>
            <a:avLst/>
            <a:gdLst/>
            <a:ahLst/>
            <a:cxnLst/>
            <a:rect l="l" t="t" r="r" b="b"/>
            <a:pathLst>
              <a:path w="8719183" h="3020052">
                <a:moveTo>
                  <a:pt x="0" y="0"/>
                </a:moveTo>
                <a:lnTo>
                  <a:pt x="8719184" y="0"/>
                </a:lnTo>
                <a:lnTo>
                  <a:pt x="8719184" y="3020052"/>
                </a:lnTo>
                <a:lnTo>
                  <a:pt x="0" y="3020052"/>
                </a:lnTo>
                <a:lnTo>
                  <a:pt x="0" y="0"/>
                </a:lnTo>
                <a:close/>
              </a:path>
            </a:pathLst>
          </a:custGeom>
          <a:blipFill>
            <a:blip r:embed="rId6"/>
            <a:stretch>
              <a:fillRect/>
            </a:stretch>
          </a:blipFill>
        </p:spPr>
      </p:sp>
      <p:sp>
        <p:nvSpPr>
          <p:cNvPr id="7" name="Freeform 7"/>
          <p:cNvSpPr/>
          <p:nvPr/>
        </p:nvSpPr>
        <p:spPr>
          <a:xfrm>
            <a:off x="9645847" y="2839677"/>
            <a:ext cx="8400844" cy="3089716"/>
          </a:xfrm>
          <a:custGeom>
            <a:avLst/>
            <a:gdLst/>
            <a:ahLst/>
            <a:cxnLst/>
            <a:rect l="l" t="t" r="r" b="b"/>
            <a:pathLst>
              <a:path w="8400844" h="3089716">
                <a:moveTo>
                  <a:pt x="0" y="0"/>
                </a:moveTo>
                <a:lnTo>
                  <a:pt x="8400844" y="0"/>
                </a:lnTo>
                <a:lnTo>
                  <a:pt x="8400844" y="3089716"/>
                </a:lnTo>
                <a:lnTo>
                  <a:pt x="0" y="3089716"/>
                </a:lnTo>
                <a:lnTo>
                  <a:pt x="0" y="0"/>
                </a:lnTo>
                <a:close/>
              </a:path>
            </a:pathLst>
          </a:custGeom>
          <a:blipFill>
            <a:blip r:embed="rId7"/>
            <a:stretch>
              <a:fillRect/>
            </a:stretch>
          </a:blipFill>
        </p:spPr>
      </p:sp>
      <p:sp>
        <p:nvSpPr>
          <p:cNvPr id="8" name="TextBox 8"/>
          <p:cNvSpPr txBox="1"/>
          <p:nvPr/>
        </p:nvSpPr>
        <p:spPr>
          <a:xfrm>
            <a:off x="2846781" y="690130"/>
            <a:ext cx="14962293" cy="619990"/>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DETERMINACIÓN DEL ORDEN P Y Q DE LA SERIE DE TIEMPO</a:t>
            </a:r>
          </a:p>
        </p:txBody>
      </p:sp>
      <p:sp>
        <p:nvSpPr>
          <p:cNvPr id="9" name="TextBox 9"/>
          <p:cNvSpPr txBox="1"/>
          <p:nvPr/>
        </p:nvSpPr>
        <p:spPr>
          <a:xfrm>
            <a:off x="11877876" y="7244474"/>
            <a:ext cx="3463040" cy="2462651"/>
          </a:xfrm>
          <a:prstGeom prst="rect">
            <a:avLst/>
          </a:prstGeom>
        </p:spPr>
        <p:txBody>
          <a:bodyPr lIns="0" tIns="0" rIns="0" bIns="0" rtlCol="0" anchor="t">
            <a:spAutoFit/>
          </a:bodyPr>
          <a:lstStyle/>
          <a:p>
            <a:pPr algn="ctr">
              <a:lnSpc>
                <a:spcPts val="3913"/>
              </a:lnSpc>
            </a:pPr>
            <a:r>
              <a:rPr lang="en-US" sz="2795">
                <a:solidFill>
                  <a:srgbClr val="000000"/>
                </a:solidFill>
                <a:latin typeface="Open Sans Bold"/>
              </a:rPr>
              <a:t>MODELO ARIMA</a:t>
            </a:r>
          </a:p>
          <a:p>
            <a:pPr algn="just">
              <a:lnSpc>
                <a:spcPts val="3913"/>
              </a:lnSpc>
            </a:pPr>
            <a:endParaRPr lang="en-US" sz="2795">
              <a:solidFill>
                <a:srgbClr val="000000"/>
              </a:solidFill>
              <a:latin typeface="Open Sans Bold"/>
            </a:endParaRPr>
          </a:p>
          <a:p>
            <a:pPr algn="just">
              <a:lnSpc>
                <a:spcPts val="3913"/>
              </a:lnSpc>
            </a:pPr>
            <a:r>
              <a:rPr lang="en-US" sz="2795">
                <a:solidFill>
                  <a:srgbClr val="000000"/>
                </a:solidFill>
                <a:latin typeface="Open Sans"/>
              </a:rPr>
              <a:t>p = 97</a:t>
            </a:r>
          </a:p>
          <a:p>
            <a:pPr algn="just">
              <a:lnSpc>
                <a:spcPts val="3913"/>
              </a:lnSpc>
            </a:pPr>
            <a:r>
              <a:rPr lang="en-US" sz="2795">
                <a:solidFill>
                  <a:srgbClr val="000000"/>
                </a:solidFill>
                <a:latin typeface="Open Sans"/>
              </a:rPr>
              <a:t>d = 0</a:t>
            </a:r>
          </a:p>
          <a:p>
            <a:pPr algn="just">
              <a:lnSpc>
                <a:spcPts val="3913"/>
              </a:lnSpc>
            </a:pPr>
            <a:r>
              <a:rPr lang="en-US" sz="2795">
                <a:solidFill>
                  <a:srgbClr val="000000"/>
                </a:solidFill>
                <a:latin typeface="Open Sans"/>
              </a:rPr>
              <a:t>q = 115</a:t>
            </a:r>
          </a:p>
        </p:txBody>
      </p:sp>
      <p:sp>
        <p:nvSpPr>
          <p:cNvPr id="10" name="TextBox 10"/>
          <p:cNvSpPr txBox="1"/>
          <p:nvPr/>
        </p:nvSpPr>
        <p:spPr>
          <a:xfrm>
            <a:off x="316290" y="7244474"/>
            <a:ext cx="8858263" cy="2462651"/>
          </a:xfrm>
          <a:prstGeom prst="rect">
            <a:avLst/>
          </a:prstGeom>
        </p:spPr>
        <p:txBody>
          <a:bodyPr lIns="0" tIns="0" rIns="0" bIns="0" rtlCol="0" anchor="t">
            <a:spAutoFit/>
          </a:bodyPr>
          <a:lstStyle/>
          <a:p>
            <a:pPr algn="ctr">
              <a:lnSpc>
                <a:spcPts val="3913"/>
              </a:lnSpc>
            </a:pPr>
            <a:r>
              <a:rPr lang="en-US" sz="2795">
                <a:solidFill>
                  <a:srgbClr val="000000"/>
                </a:solidFill>
                <a:latin typeface="Open Sans Bold"/>
              </a:rPr>
              <a:t>Estabilización de la varianza</a:t>
            </a:r>
          </a:p>
          <a:p>
            <a:pPr algn="just">
              <a:lnSpc>
                <a:spcPts val="3913"/>
              </a:lnSpc>
            </a:pPr>
            <a:endParaRPr lang="en-US" sz="2795">
              <a:solidFill>
                <a:srgbClr val="000000"/>
              </a:solidFill>
              <a:latin typeface="Open Sans Bold"/>
            </a:endParaRPr>
          </a:p>
          <a:p>
            <a:pPr marL="603494" lvl="1" indent="-301747" algn="just">
              <a:lnSpc>
                <a:spcPts val="3913"/>
              </a:lnSpc>
              <a:buFont typeface="Arial"/>
              <a:buChar char="•"/>
            </a:pPr>
            <a:r>
              <a:rPr lang="en-US" sz="2795">
                <a:solidFill>
                  <a:srgbClr val="000000"/>
                </a:solidFill>
                <a:latin typeface="Open Sans"/>
              </a:rPr>
              <a:t>Imprimir el valor óptimo de lambda. (0.4944)</a:t>
            </a:r>
          </a:p>
          <a:p>
            <a:pPr marL="603494" lvl="1" indent="-301747" algn="just">
              <a:lnSpc>
                <a:spcPts val="3913"/>
              </a:lnSpc>
              <a:buFont typeface="Arial"/>
              <a:buChar char="•"/>
            </a:pPr>
            <a:r>
              <a:rPr lang="en-US" sz="2795">
                <a:solidFill>
                  <a:srgbClr val="000000"/>
                </a:solidFill>
                <a:latin typeface="Open Sans"/>
              </a:rPr>
              <a:t>Verificar si los datos transformados se asemejan a una distribución normal. (0.5443)</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614265" y="6959243"/>
            <a:ext cx="8858435" cy="5202317"/>
          </a:xfrm>
          <a:custGeom>
            <a:avLst/>
            <a:gdLst/>
            <a:ahLst/>
            <a:cxnLst/>
            <a:rect l="l" t="t" r="r" b="b"/>
            <a:pathLst>
              <a:path w="8858435" h="5202317">
                <a:moveTo>
                  <a:pt x="8858435" y="0"/>
                </a:moveTo>
                <a:lnTo>
                  <a:pt x="0" y="0"/>
                </a:lnTo>
                <a:lnTo>
                  <a:pt x="0" y="5202318"/>
                </a:lnTo>
                <a:lnTo>
                  <a:pt x="8858435" y="5202318"/>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50556" y="92583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3206" y="1825201"/>
            <a:ext cx="9956872" cy="7237004"/>
          </a:xfrm>
          <a:custGeom>
            <a:avLst/>
            <a:gdLst/>
            <a:ahLst/>
            <a:cxnLst/>
            <a:rect l="l" t="t" r="r" b="b"/>
            <a:pathLst>
              <a:path w="9956872" h="7237004">
                <a:moveTo>
                  <a:pt x="0" y="0"/>
                </a:moveTo>
                <a:lnTo>
                  <a:pt x="9956871" y="0"/>
                </a:lnTo>
                <a:lnTo>
                  <a:pt x="9956871" y="7237004"/>
                </a:lnTo>
                <a:lnTo>
                  <a:pt x="0" y="7237004"/>
                </a:lnTo>
                <a:lnTo>
                  <a:pt x="0" y="0"/>
                </a:lnTo>
                <a:close/>
              </a:path>
            </a:pathLst>
          </a:custGeom>
          <a:blipFill>
            <a:blip r:embed="rId6"/>
            <a:stretch>
              <a:fillRect/>
            </a:stretch>
          </a:blipFill>
        </p:spPr>
      </p:sp>
      <p:sp>
        <p:nvSpPr>
          <p:cNvPr id="7" name="TextBox 7"/>
          <p:cNvSpPr txBox="1"/>
          <p:nvPr/>
        </p:nvSpPr>
        <p:spPr>
          <a:xfrm>
            <a:off x="10890605" y="1777576"/>
            <a:ext cx="8812646" cy="5678142"/>
          </a:xfrm>
          <a:prstGeom prst="rect">
            <a:avLst/>
          </a:prstGeom>
        </p:spPr>
        <p:txBody>
          <a:bodyPr lIns="0" tIns="0" rIns="0" bIns="0" rtlCol="0" anchor="t">
            <a:spAutoFit/>
          </a:bodyPr>
          <a:lstStyle/>
          <a:p>
            <a:pPr>
              <a:lnSpc>
                <a:spcPts val="3239"/>
              </a:lnSpc>
            </a:pPr>
            <a:r>
              <a:rPr lang="en-US" sz="2314">
                <a:solidFill>
                  <a:srgbClr val="293237"/>
                </a:solidFill>
                <a:latin typeface="Open Sans Light"/>
              </a:rPr>
              <a:t>Evaluación de la normalidad de los residuales</a:t>
            </a:r>
          </a:p>
          <a:p>
            <a:pPr>
              <a:lnSpc>
                <a:spcPts val="3239"/>
              </a:lnSpc>
            </a:pPr>
            <a:r>
              <a:rPr lang="en-US" sz="2314">
                <a:solidFill>
                  <a:srgbClr val="293237"/>
                </a:solidFill>
                <a:latin typeface="Open Sans Light"/>
              </a:rPr>
              <a:t>Normal test results</a:t>
            </a:r>
          </a:p>
          <a:p>
            <a:pPr>
              <a:lnSpc>
                <a:spcPts val="3239"/>
              </a:lnSpc>
            </a:pPr>
            <a:r>
              <a:rPr lang="en-US" sz="2314">
                <a:solidFill>
                  <a:srgbClr val="293237"/>
                </a:solidFill>
                <a:latin typeface="Open Sans Light"/>
              </a:rPr>
              <a:t>p-value = 0.08003704848766117</a:t>
            </a:r>
          </a:p>
          <a:p>
            <a:pPr>
              <a:lnSpc>
                <a:spcPts val="3239"/>
              </a:lnSpc>
            </a:pPr>
            <a:endParaRPr lang="en-US" sz="2314">
              <a:solidFill>
                <a:srgbClr val="293237"/>
              </a:solidFill>
              <a:latin typeface="Open Sans Light"/>
            </a:endParaRPr>
          </a:p>
          <a:p>
            <a:pPr>
              <a:lnSpc>
                <a:spcPts val="3239"/>
              </a:lnSpc>
            </a:pPr>
            <a:r>
              <a:rPr lang="en-US" sz="2314">
                <a:solidFill>
                  <a:srgbClr val="293237"/>
                </a:solidFill>
                <a:latin typeface="Open Sans Light"/>
              </a:rPr>
              <a:t>Error a partir de la inversion de los datos estacionarios</a:t>
            </a:r>
          </a:p>
          <a:p>
            <a:pPr>
              <a:lnSpc>
                <a:spcPts val="3239"/>
              </a:lnSpc>
            </a:pPr>
            <a:r>
              <a:rPr lang="en-US" sz="2314">
                <a:solidFill>
                  <a:srgbClr val="293237"/>
                </a:solidFill>
                <a:latin typeface="Open Sans Light"/>
              </a:rPr>
              <a:t>MSE: 923.4551610843665 </a:t>
            </a:r>
          </a:p>
          <a:p>
            <a:pPr>
              <a:lnSpc>
                <a:spcPts val="3239"/>
              </a:lnSpc>
            </a:pPr>
            <a:r>
              <a:rPr lang="en-US" sz="2314">
                <a:solidFill>
                  <a:srgbClr val="293237"/>
                </a:solidFill>
                <a:latin typeface="Open Sans Light"/>
              </a:rPr>
              <a:t>RMSE: 30.38840504344324 </a:t>
            </a:r>
          </a:p>
          <a:p>
            <a:pPr>
              <a:lnSpc>
                <a:spcPts val="3239"/>
              </a:lnSpc>
            </a:pPr>
            <a:r>
              <a:rPr lang="en-US" sz="2314">
                <a:solidFill>
                  <a:srgbClr val="293237"/>
                </a:solidFill>
                <a:latin typeface="Open Sans Light"/>
              </a:rPr>
              <a:t>MAPE: 0.3878890963347407</a:t>
            </a:r>
          </a:p>
          <a:p>
            <a:pPr>
              <a:lnSpc>
                <a:spcPts val="3239"/>
              </a:lnSpc>
            </a:pPr>
            <a:endParaRPr lang="en-US" sz="2314">
              <a:solidFill>
                <a:srgbClr val="293237"/>
              </a:solidFill>
              <a:latin typeface="Open Sans Light"/>
            </a:endParaRPr>
          </a:p>
          <a:p>
            <a:pPr>
              <a:lnSpc>
                <a:spcPts val="3239"/>
              </a:lnSpc>
            </a:pPr>
            <a:r>
              <a:rPr lang="en-US" sz="2314">
                <a:solidFill>
                  <a:srgbClr val="293237"/>
                </a:solidFill>
                <a:latin typeface="Open Sans Light"/>
              </a:rPr>
              <a:t>Error a partir de los datos estacionarios</a:t>
            </a:r>
          </a:p>
          <a:p>
            <a:pPr>
              <a:lnSpc>
                <a:spcPts val="3239"/>
              </a:lnSpc>
            </a:pPr>
            <a:r>
              <a:rPr lang="en-US" sz="2314">
                <a:solidFill>
                  <a:srgbClr val="293237"/>
                </a:solidFill>
                <a:latin typeface="Open Sans Light"/>
              </a:rPr>
              <a:t>MSE: 771.2356493927689 </a:t>
            </a:r>
          </a:p>
          <a:p>
            <a:pPr>
              <a:lnSpc>
                <a:spcPts val="3239"/>
              </a:lnSpc>
            </a:pPr>
            <a:r>
              <a:rPr lang="en-US" sz="2314">
                <a:solidFill>
                  <a:srgbClr val="293237"/>
                </a:solidFill>
                <a:latin typeface="Open Sans Light"/>
              </a:rPr>
              <a:t>RMSE: 27.771129782433572 </a:t>
            </a:r>
          </a:p>
          <a:p>
            <a:pPr>
              <a:lnSpc>
                <a:spcPts val="3239"/>
              </a:lnSpc>
            </a:pPr>
            <a:r>
              <a:rPr lang="en-US" sz="2314">
                <a:solidFill>
                  <a:srgbClr val="293237"/>
                </a:solidFill>
                <a:latin typeface="Open Sans Light"/>
              </a:rPr>
              <a:t>MAPE: 2.7200430935138056</a:t>
            </a:r>
          </a:p>
          <a:p>
            <a:pPr>
              <a:lnSpc>
                <a:spcPts val="3239"/>
              </a:lnSpc>
              <a:spcBef>
                <a:spcPct val="0"/>
              </a:spcBef>
            </a:pPr>
            <a:endParaRPr lang="en-US" sz="2314">
              <a:solidFill>
                <a:srgbClr val="293237"/>
              </a:solidFill>
              <a:latin typeface="Open Sans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769085" y="-3488161"/>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0" y="3307074"/>
            <a:ext cx="11932600" cy="5341808"/>
          </a:xfrm>
          <a:custGeom>
            <a:avLst/>
            <a:gdLst/>
            <a:ahLst/>
            <a:cxnLst/>
            <a:rect l="l" t="t" r="r" b="b"/>
            <a:pathLst>
              <a:path w="11932600" h="5341808">
                <a:moveTo>
                  <a:pt x="0" y="0"/>
                </a:moveTo>
                <a:lnTo>
                  <a:pt x="11932600" y="0"/>
                </a:lnTo>
                <a:lnTo>
                  <a:pt x="11932600" y="5341808"/>
                </a:lnTo>
                <a:lnTo>
                  <a:pt x="0" y="5341808"/>
                </a:lnTo>
                <a:lnTo>
                  <a:pt x="0" y="0"/>
                </a:lnTo>
                <a:close/>
              </a:path>
            </a:pathLst>
          </a:custGeom>
          <a:blipFill>
            <a:blip r:embed="rId8"/>
            <a:stretch>
              <a:fillRect/>
            </a:stretch>
          </a:blipFill>
        </p:spPr>
      </p:sp>
      <p:sp>
        <p:nvSpPr>
          <p:cNvPr id="9" name="TextBox 9"/>
          <p:cNvSpPr txBox="1"/>
          <p:nvPr/>
        </p:nvSpPr>
        <p:spPr>
          <a:xfrm>
            <a:off x="12248783" y="2122433"/>
            <a:ext cx="5724266" cy="5994509"/>
          </a:xfrm>
          <a:prstGeom prst="rect">
            <a:avLst/>
          </a:prstGeom>
        </p:spPr>
        <p:txBody>
          <a:bodyPr lIns="0" tIns="0" rIns="0" bIns="0" rtlCol="0" anchor="t">
            <a:spAutoFit/>
          </a:bodyPr>
          <a:lstStyle/>
          <a:p>
            <a:pPr>
              <a:lnSpc>
                <a:spcPts val="3687"/>
              </a:lnSpc>
              <a:spcBef>
                <a:spcPct val="0"/>
              </a:spcBef>
            </a:pPr>
            <a:r>
              <a:rPr lang="en-US" sz="2634">
                <a:solidFill>
                  <a:srgbClr val="293237"/>
                </a:solidFill>
                <a:latin typeface="Open Sans Light"/>
              </a:rPr>
              <a:t>A partir del resultado del test de normalidad, los residuos del modelo ARMA ajustado para estimar las ganancias de Hermosillo con p=97, d=0 y q=115 generan residuos con distribución normal, es decir, son ruido blanco. Cuando esto sucede, se considera que el modelo ha logrado eliminar la autocorrelación en los datos y que no quedan patrones significativos en los residuos que puedan ser explotados para mejorar las predicciones.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TextBox 2"/>
          <p:cNvSpPr txBox="1"/>
          <p:nvPr/>
        </p:nvSpPr>
        <p:spPr>
          <a:xfrm>
            <a:off x="2761665" y="952500"/>
            <a:ext cx="12764670" cy="1742905"/>
          </a:xfrm>
          <a:prstGeom prst="rect">
            <a:avLst/>
          </a:prstGeom>
        </p:spPr>
        <p:txBody>
          <a:bodyPr lIns="0" tIns="0" rIns="0" bIns="0" rtlCol="0" anchor="t">
            <a:spAutoFit/>
          </a:bodyPr>
          <a:lstStyle/>
          <a:p>
            <a:pPr marL="0" lvl="0" indent="0" algn="ctr">
              <a:lnSpc>
                <a:spcPts val="7023"/>
              </a:lnSpc>
              <a:spcBef>
                <a:spcPct val="0"/>
              </a:spcBef>
            </a:pPr>
            <a:r>
              <a:rPr lang="en-US" sz="5164" spc="113">
                <a:solidFill>
                  <a:srgbClr val="292F33"/>
                </a:solidFill>
                <a:latin typeface="League Spartan"/>
              </a:rPr>
              <a:t>PREDICCIONES OBTENIDAS POR EL MODELO</a:t>
            </a:r>
          </a:p>
        </p:txBody>
      </p:sp>
      <p:sp>
        <p:nvSpPr>
          <p:cNvPr id="3" name="Freeform 3"/>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7" name="Table 7"/>
          <p:cNvGraphicFramePr>
            <a:graphicFrameLocks noGrp="1"/>
          </p:cNvGraphicFramePr>
          <p:nvPr/>
        </p:nvGraphicFramePr>
        <p:xfrm>
          <a:off x="4020336" y="3213301"/>
          <a:ext cx="10247328" cy="6200775"/>
        </p:xfrm>
        <a:graphic>
          <a:graphicData uri="http://schemas.openxmlformats.org/drawingml/2006/table">
            <a:tbl>
              <a:tblPr/>
              <a:tblGrid>
                <a:gridCol w="5123664">
                  <a:extLst>
                    <a:ext uri="{9D8B030D-6E8A-4147-A177-3AD203B41FA5}">
                      <a16:colId xmlns:a16="http://schemas.microsoft.com/office/drawing/2014/main" val="20000"/>
                    </a:ext>
                  </a:extLst>
                </a:gridCol>
                <a:gridCol w="5123664">
                  <a:extLst>
                    <a:ext uri="{9D8B030D-6E8A-4147-A177-3AD203B41FA5}">
                      <a16:colId xmlns:a16="http://schemas.microsoft.com/office/drawing/2014/main" val="20001"/>
                    </a:ext>
                  </a:extLst>
                </a:gridCol>
              </a:tblGrid>
              <a:tr h="1025476">
                <a:tc>
                  <a:txBody>
                    <a:bodyPr/>
                    <a:lstStyle/>
                    <a:p>
                      <a:pPr algn="ctr">
                        <a:lnSpc>
                          <a:spcPts val="2454"/>
                        </a:lnSpc>
                        <a:defRPr/>
                      </a:pPr>
                      <a:r>
                        <a:rPr lang="en-US" sz="1753">
                          <a:solidFill>
                            <a:srgbClr val="000000"/>
                          </a:solidFill>
                          <a:latin typeface="Open Sans Light Bold"/>
                        </a:rPr>
                        <a:t>Date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454"/>
                        </a:lnSpc>
                        <a:defRPr/>
                      </a:pPr>
                      <a:r>
                        <a:rPr lang="en-US" sz="1753">
                          <a:solidFill>
                            <a:srgbClr val="000000"/>
                          </a:solidFill>
                          <a:latin typeface="Open Sans Light Bold"/>
                        </a:rPr>
                        <a:t>Operation_profit</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1073395">
                <a:tc>
                  <a:txBody>
                    <a:bodyPr/>
                    <a:lstStyle/>
                    <a:p>
                      <a:pPr algn="ctr">
                        <a:lnSpc>
                          <a:spcPts val="2454"/>
                        </a:lnSpc>
                        <a:defRPr/>
                      </a:pPr>
                      <a:r>
                        <a:rPr lang="en-US" sz="1753">
                          <a:solidFill>
                            <a:srgbClr val="000000"/>
                          </a:solidFill>
                          <a:latin typeface="Open Sans Light"/>
                        </a:rPr>
                        <a:t>2018-05-26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-3.541197</a:t>
                      </a:r>
                      <a:endParaRPr lang="en-US" sz="1100"/>
                    </a:p>
                    <a:p>
                      <a:pPr algn="ctr">
                        <a:lnSpc>
                          <a:spcPts val="2454"/>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25476">
                <a:tc>
                  <a:txBody>
                    <a:bodyPr/>
                    <a:lstStyle/>
                    <a:p>
                      <a:pPr algn="ctr">
                        <a:lnSpc>
                          <a:spcPts val="2454"/>
                        </a:lnSpc>
                        <a:defRPr/>
                      </a:pPr>
                      <a:r>
                        <a:rPr lang="en-US" sz="1753">
                          <a:solidFill>
                            <a:srgbClr val="000000"/>
                          </a:solidFill>
                          <a:latin typeface="Open Sans Light"/>
                        </a:rPr>
                        <a:t>2018-05-27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2.822944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25476">
                <a:tc>
                  <a:txBody>
                    <a:bodyPr/>
                    <a:lstStyle/>
                    <a:p>
                      <a:pPr algn="ctr">
                        <a:lnSpc>
                          <a:spcPts val="2454"/>
                        </a:lnSpc>
                        <a:defRPr/>
                      </a:pPr>
                      <a:r>
                        <a:rPr lang="en-US" sz="1753">
                          <a:solidFill>
                            <a:srgbClr val="000000"/>
                          </a:solidFill>
                          <a:latin typeface="Open Sans Light"/>
                        </a:rPr>
                        <a:t>2018-05-28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-3.510957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1025476">
                <a:tc>
                  <a:txBody>
                    <a:bodyPr/>
                    <a:lstStyle/>
                    <a:p>
                      <a:pPr algn="ctr">
                        <a:lnSpc>
                          <a:spcPts val="2454"/>
                        </a:lnSpc>
                        <a:defRPr/>
                      </a:pPr>
                      <a:r>
                        <a:rPr lang="en-US" sz="1753">
                          <a:solidFill>
                            <a:srgbClr val="000000"/>
                          </a:solidFill>
                          <a:latin typeface="Open Sans Light"/>
                        </a:rPr>
                        <a:t>2018-05-29</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9.466664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r h="1025476">
                <a:tc>
                  <a:txBody>
                    <a:bodyPr/>
                    <a:lstStyle/>
                    <a:p>
                      <a:pPr algn="ctr">
                        <a:lnSpc>
                          <a:spcPts val="2454"/>
                        </a:lnSpc>
                        <a:defRPr/>
                      </a:pPr>
                      <a:r>
                        <a:rPr lang="en-US" sz="1753">
                          <a:solidFill>
                            <a:srgbClr val="000000"/>
                          </a:solidFill>
                          <a:latin typeface="Open Sans Light"/>
                        </a:rPr>
                        <a:t>2018-05-30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-23.324283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sp>
        <p:nvSpPr>
          <p:cNvPr id="2" name="Freeform 2"/>
          <p:cNvSpPr/>
          <p:nvPr/>
        </p:nvSpPr>
        <p:spPr>
          <a:xfrm rot="-5835842">
            <a:off x="4720823" y="248636"/>
            <a:ext cx="8846353" cy="9789727"/>
          </a:xfrm>
          <a:custGeom>
            <a:avLst/>
            <a:gdLst/>
            <a:ahLst/>
            <a:cxnLst/>
            <a:rect l="l" t="t" r="r" b="b"/>
            <a:pathLst>
              <a:path w="8846353" h="9789727">
                <a:moveTo>
                  <a:pt x="0" y="0"/>
                </a:moveTo>
                <a:lnTo>
                  <a:pt x="8846354" y="0"/>
                </a:lnTo>
                <a:lnTo>
                  <a:pt x="8846354" y="9789728"/>
                </a:lnTo>
                <a:lnTo>
                  <a:pt x="0" y="9789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921005" y="817730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985708" y="3300096"/>
            <a:ext cx="9436561" cy="1843404"/>
          </a:xfrm>
          <a:prstGeom prst="rect">
            <a:avLst/>
          </a:prstGeom>
        </p:spPr>
        <p:txBody>
          <a:bodyPr lIns="0" tIns="0" rIns="0" bIns="0" rtlCol="0" anchor="t">
            <a:spAutoFit/>
          </a:bodyPr>
          <a:lstStyle/>
          <a:p>
            <a:pPr marL="0" lvl="0" indent="0" algn="ctr">
              <a:lnSpc>
                <a:spcPts val="14960"/>
              </a:lnSpc>
              <a:spcBef>
                <a:spcPct val="0"/>
              </a:spcBef>
            </a:pPr>
            <a:r>
              <a:rPr lang="en-US" sz="11000" spc="242">
                <a:solidFill>
                  <a:srgbClr val="292F33"/>
                </a:solidFill>
                <a:latin typeface="League Spartan"/>
              </a:rPr>
              <a:t>EJEMPLO 2</a:t>
            </a:r>
          </a:p>
        </p:txBody>
      </p:sp>
      <p:sp>
        <p:nvSpPr>
          <p:cNvPr id="5" name="TextBox 5"/>
          <p:cNvSpPr txBox="1"/>
          <p:nvPr/>
        </p:nvSpPr>
        <p:spPr>
          <a:xfrm>
            <a:off x="4534884" y="5961813"/>
            <a:ext cx="9436561" cy="745294"/>
          </a:xfrm>
          <a:prstGeom prst="rect">
            <a:avLst/>
          </a:prstGeom>
        </p:spPr>
        <p:txBody>
          <a:bodyPr lIns="0" tIns="0" rIns="0" bIns="0" rtlCol="0" anchor="t">
            <a:spAutoFit/>
          </a:bodyPr>
          <a:lstStyle/>
          <a:p>
            <a:pPr marL="0" lvl="0" indent="0" algn="ctr">
              <a:lnSpc>
                <a:spcPts val="6092"/>
              </a:lnSpc>
              <a:spcBef>
                <a:spcPct val="0"/>
              </a:spcBef>
            </a:pPr>
            <a:r>
              <a:rPr lang="en-US" sz="4479" spc="98">
                <a:solidFill>
                  <a:srgbClr val="292F33"/>
                </a:solidFill>
                <a:latin typeface="League Spartan"/>
              </a:rPr>
              <a:t>JUGUETES</a:t>
            </a:r>
          </a:p>
        </p:txBody>
      </p:sp>
      <p:sp>
        <p:nvSpPr>
          <p:cNvPr id="6" name="Freeform 6"/>
          <p:cNvSpPr/>
          <p:nvPr/>
        </p:nvSpPr>
        <p:spPr>
          <a:xfrm rot="3482184">
            <a:off x="1173785" y="-4265463"/>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89393">
            <a:off x="12431377" y="3800041"/>
            <a:ext cx="10586321" cy="9720168"/>
          </a:xfrm>
          <a:custGeom>
            <a:avLst/>
            <a:gdLst/>
            <a:ahLst/>
            <a:cxnLst/>
            <a:rect l="l" t="t" r="r" b="b"/>
            <a:pathLst>
              <a:path w="10586321" h="9720168">
                <a:moveTo>
                  <a:pt x="0" y="0"/>
                </a:moveTo>
                <a:lnTo>
                  <a:pt x="10586321" y="0"/>
                </a:lnTo>
                <a:lnTo>
                  <a:pt x="10586321" y="9720167"/>
                </a:lnTo>
                <a:lnTo>
                  <a:pt x="0" y="9720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466586">
            <a:off x="17060" y="5401708"/>
            <a:ext cx="6038796" cy="3370746"/>
          </a:xfrm>
          <a:custGeom>
            <a:avLst/>
            <a:gdLst/>
            <a:ahLst/>
            <a:cxnLst/>
            <a:rect l="l" t="t" r="r" b="b"/>
            <a:pathLst>
              <a:path w="6038796" h="3370746">
                <a:moveTo>
                  <a:pt x="0" y="0"/>
                </a:moveTo>
                <a:lnTo>
                  <a:pt x="6038796" y="0"/>
                </a:lnTo>
                <a:lnTo>
                  <a:pt x="6038796" y="3370746"/>
                </a:lnTo>
                <a:lnTo>
                  <a:pt x="0" y="33707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66586">
            <a:off x="6355996" y="4248496"/>
            <a:ext cx="6038796" cy="3370746"/>
          </a:xfrm>
          <a:custGeom>
            <a:avLst/>
            <a:gdLst/>
            <a:ahLst/>
            <a:cxnLst/>
            <a:rect l="l" t="t" r="r" b="b"/>
            <a:pathLst>
              <a:path w="6038796" h="3370746">
                <a:moveTo>
                  <a:pt x="0" y="0"/>
                </a:moveTo>
                <a:lnTo>
                  <a:pt x="6038796" y="0"/>
                </a:lnTo>
                <a:lnTo>
                  <a:pt x="6038796" y="3370746"/>
                </a:lnTo>
                <a:lnTo>
                  <a:pt x="0" y="33707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056799" y="769545"/>
            <a:ext cx="4466398" cy="3328163"/>
          </a:xfrm>
          <a:prstGeom prst="rect">
            <a:avLst/>
          </a:prstGeom>
        </p:spPr>
        <p:txBody>
          <a:bodyPr lIns="0" tIns="0" rIns="0" bIns="0" rtlCol="0" anchor="t">
            <a:spAutoFit/>
          </a:bodyPr>
          <a:lstStyle/>
          <a:p>
            <a:pPr algn="ctr">
              <a:lnSpc>
                <a:spcPts val="2932"/>
              </a:lnSpc>
            </a:pPr>
            <a:r>
              <a:rPr lang="en-US" sz="2094">
                <a:solidFill>
                  <a:srgbClr val="293237"/>
                </a:solidFill>
                <a:latin typeface="Open Sans Light Bold"/>
              </a:rPr>
              <a:t>Outliers:</a:t>
            </a:r>
          </a:p>
          <a:p>
            <a:pPr marL="452303" lvl="1" indent="-226152" algn="ctr">
              <a:lnSpc>
                <a:spcPts val="2932"/>
              </a:lnSpc>
              <a:buFont typeface="Arial"/>
              <a:buChar char="•"/>
            </a:pPr>
            <a:r>
              <a:rPr lang="en-US" sz="2094">
                <a:solidFill>
                  <a:srgbClr val="293237"/>
                </a:solidFill>
                <a:latin typeface="Open Sans Light"/>
              </a:rPr>
              <a:t>Elección de las columnas numéricas.</a:t>
            </a:r>
          </a:p>
          <a:p>
            <a:pPr marL="452303" lvl="1" indent="-226152" algn="ctr">
              <a:lnSpc>
                <a:spcPts val="2932"/>
              </a:lnSpc>
              <a:buFont typeface="Arial"/>
              <a:buChar char="•"/>
            </a:pPr>
            <a:r>
              <a:rPr lang="en-US" sz="2094">
                <a:solidFill>
                  <a:srgbClr val="293237"/>
                </a:solidFill>
                <a:latin typeface="Open Sans Light"/>
              </a:rPr>
              <a:t>Revisión mediante cuartiles.</a:t>
            </a:r>
          </a:p>
          <a:p>
            <a:pPr marL="452303" lvl="1" indent="-226152" algn="ctr">
              <a:lnSpc>
                <a:spcPts val="2932"/>
              </a:lnSpc>
              <a:buFont typeface="Arial"/>
              <a:buChar char="•"/>
            </a:pPr>
            <a:r>
              <a:rPr lang="en-US" sz="2094">
                <a:solidFill>
                  <a:srgbClr val="293237"/>
                </a:solidFill>
                <a:latin typeface="Open Sans Light"/>
              </a:rPr>
              <a:t>Neutralización de outlier</a:t>
            </a:r>
          </a:p>
          <a:p>
            <a:pPr>
              <a:lnSpc>
                <a:spcPts val="2932"/>
              </a:lnSpc>
              <a:spcBef>
                <a:spcPct val="0"/>
              </a:spcBef>
            </a:pPr>
            <a:r>
              <a:rPr lang="en-US" sz="2094">
                <a:solidFill>
                  <a:srgbClr val="293237"/>
                </a:solidFill>
                <a:latin typeface="Open Sans Light"/>
              </a:rPr>
              <a:t>       Se ha decidido no eliminarlos, ya que aportan información importante sobre las tiendas y días que más se venden.</a:t>
            </a:r>
          </a:p>
        </p:txBody>
      </p:sp>
      <p:sp>
        <p:nvSpPr>
          <p:cNvPr id="5" name="Freeform 5"/>
          <p:cNvSpPr/>
          <p:nvPr/>
        </p:nvSpPr>
        <p:spPr>
          <a:xfrm rot="466586">
            <a:off x="12612117" y="3067557"/>
            <a:ext cx="6038796" cy="3370746"/>
          </a:xfrm>
          <a:custGeom>
            <a:avLst/>
            <a:gdLst/>
            <a:ahLst/>
            <a:cxnLst/>
            <a:rect l="l" t="t" r="r" b="b"/>
            <a:pathLst>
              <a:path w="6038796" h="3370746">
                <a:moveTo>
                  <a:pt x="0" y="0"/>
                </a:moveTo>
                <a:lnTo>
                  <a:pt x="6038796" y="0"/>
                </a:lnTo>
                <a:lnTo>
                  <a:pt x="6038796" y="3370746"/>
                </a:lnTo>
                <a:lnTo>
                  <a:pt x="0" y="33707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8452982" y="5213915"/>
            <a:ext cx="1467718" cy="1471616"/>
          </a:xfrm>
          <a:custGeom>
            <a:avLst/>
            <a:gdLst/>
            <a:ahLst/>
            <a:cxnLst/>
            <a:rect l="l" t="t" r="r" b="b"/>
            <a:pathLst>
              <a:path w="1467718" h="1471616">
                <a:moveTo>
                  <a:pt x="0" y="0"/>
                </a:moveTo>
                <a:lnTo>
                  <a:pt x="1467718" y="0"/>
                </a:lnTo>
                <a:lnTo>
                  <a:pt x="1467718" y="1471617"/>
                </a:lnTo>
                <a:lnTo>
                  <a:pt x="0" y="14716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603701">
            <a:off x="8956999" y="7143420"/>
            <a:ext cx="459683" cy="440460"/>
          </a:xfrm>
          <a:custGeom>
            <a:avLst/>
            <a:gdLst/>
            <a:ahLst/>
            <a:cxnLst/>
            <a:rect l="l" t="t" r="r" b="b"/>
            <a:pathLst>
              <a:path w="459683" h="440460">
                <a:moveTo>
                  <a:pt x="0" y="0"/>
                </a:moveTo>
                <a:lnTo>
                  <a:pt x="459683" y="0"/>
                </a:lnTo>
                <a:lnTo>
                  <a:pt x="459683" y="440460"/>
                </a:lnTo>
                <a:lnTo>
                  <a:pt x="0" y="4404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574085" y="5363947"/>
            <a:ext cx="1225512" cy="1135130"/>
          </a:xfrm>
          <a:custGeom>
            <a:avLst/>
            <a:gdLst/>
            <a:ahLst/>
            <a:cxnLst/>
            <a:rect l="l" t="t" r="r" b="b"/>
            <a:pathLst>
              <a:path w="1225512" h="1135130">
                <a:moveTo>
                  <a:pt x="0" y="0"/>
                </a:moveTo>
                <a:lnTo>
                  <a:pt x="1225512" y="0"/>
                </a:lnTo>
                <a:lnTo>
                  <a:pt x="1225512" y="1135130"/>
                </a:lnTo>
                <a:lnTo>
                  <a:pt x="0" y="11351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2700000">
            <a:off x="14556139" y="4029636"/>
            <a:ext cx="1467718" cy="1471616"/>
          </a:xfrm>
          <a:custGeom>
            <a:avLst/>
            <a:gdLst/>
            <a:ahLst/>
            <a:cxnLst/>
            <a:rect l="l" t="t" r="r" b="b"/>
            <a:pathLst>
              <a:path w="1467718" h="1471616">
                <a:moveTo>
                  <a:pt x="0" y="0"/>
                </a:moveTo>
                <a:lnTo>
                  <a:pt x="1467718" y="0"/>
                </a:lnTo>
                <a:lnTo>
                  <a:pt x="1467718" y="1471617"/>
                </a:lnTo>
                <a:lnTo>
                  <a:pt x="0" y="14716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0603701">
            <a:off x="15060157" y="5959141"/>
            <a:ext cx="459683" cy="440460"/>
          </a:xfrm>
          <a:custGeom>
            <a:avLst/>
            <a:gdLst/>
            <a:ahLst/>
            <a:cxnLst/>
            <a:rect l="l" t="t" r="r" b="b"/>
            <a:pathLst>
              <a:path w="459683" h="440460">
                <a:moveTo>
                  <a:pt x="0" y="0"/>
                </a:moveTo>
                <a:lnTo>
                  <a:pt x="459683" y="0"/>
                </a:lnTo>
                <a:lnTo>
                  <a:pt x="459683" y="440460"/>
                </a:lnTo>
                <a:lnTo>
                  <a:pt x="0" y="4404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4677242" y="4179668"/>
            <a:ext cx="1225512" cy="1135130"/>
          </a:xfrm>
          <a:custGeom>
            <a:avLst/>
            <a:gdLst/>
            <a:ahLst/>
            <a:cxnLst/>
            <a:rect l="l" t="t" r="r" b="b"/>
            <a:pathLst>
              <a:path w="1225512" h="1135130">
                <a:moveTo>
                  <a:pt x="0" y="0"/>
                </a:moveTo>
                <a:lnTo>
                  <a:pt x="1225512" y="0"/>
                </a:lnTo>
                <a:lnTo>
                  <a:pt x="1225512" y="1135130"/>
                </a:lnTo>
                <a:lnTo>
                  <a:pt x="0" y="11351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2700000">
            <a:off x="1804676" y="6237272"/>
            <a:ext cx="1467718" cy="1471616"/>
          </a:xfrm>
          <a:custGeom>
            <a:avLst/>
            <a:gdLst/>
            <a:ahLst/>
            <a:cxnLst/>
            <a:rect l="l" t="t" r="r" b="b"/>
            <a:pathLst>
              <a:path w="1467718" h="1471616">
                <a:moveTo>
                  <a:pt x="0" y="0"/>
                </a:moveTo>
                <a:lnTo>
                  <a:pt x="1467718" y="0"/>
                </a:lnTo>
                <a:lnTo>
                  <a:pt x="1467718" y="1471616"/>
                </a:lnTo>
                <a:lnTo>
                  <a:pt x="0" y="1471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10603701">
            <a:off x="2308694" y="8166777"/>
            <a:ext cx="459683" cy="440460"/>
          </a:xfrm>
          <a:custGeom>
            <a:avLst/>
            <a:gdLst/>
            <a:ahLst/>
            <a:cxnLst/>
            <a:rect l="l" t="t" r="r" b="b"/>
            <a:pathLst>
              <a:path w="459683" h="440460">
                <a:moveTo>
                  <a:pt x="0" y="0"/>
                </a:moveTo>
                <a:lnTo>
                  <a:pt x="459683" y="0"/>
                </a:lnTo>
                <a:lnTo>
                  <a:pt x="459683" y="440460"/>
                </a:lnTo>
                <a:lnTo>
                  <a:pt x="0" y="4404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925779" y="6387304"/>
            <a:ext cx="1225512" cy="1135130"/>
          </a:xfrm>
          <a:custGeom>
            <a:avLst/>
            <a:gdLst/>
            <a:ahLst/>
            <a:cxnLst/>
            <a:rect l="l" t="t" r="r" b="b"/>
            <a:pathLst>
              <a:path w="1225512" h="1135130">
                <a:moveTo>
                  <a:pt x="0" y="0"/>
                </a:moveTo>
                <a:lnTo>
                  <a:pt x="1225512" y="0"/>
                </a:lnTo>
                <a:lnTo>
                  <a:pt x="1225512" y="1135130"/>
                </a:lnTo>
                <a:lnTo>
                  <a:pt x="0" y="11351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rot="-1281791" flipV="1">
            <a:off x="-4549525" y="-4464480"/>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8" name="Freeform 18"/>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Freeform 20"/>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9610113" y="1470520"/>
            <a:ext cx="1629575" cy="1783480"/>
          </a:xfrm>
          <a:custGeom>
            <a:avLst/>
            <a:gdLst/>
            <a:ahLst/>
            <a:cxnLst/>
            <a:rect l="l" t="t" r="r" b="b"/>
            <a:pathLst>
              <a:path w="1629575" h="1783480">
                <a:moveTo>
                  <a:pt x="0" y="0"/>
                </a:moveTo>
                <a:lnTo>
                  <a:pt x="1629576" y="0"/>
                </a:lnTo>
                <a:lnTo>
                  <a:pt x="1629576" y="1783480"/>
                </a:lnTo>
                <a:lnTo>
                  <a:pt x="0" y="1783480"/>
                </a:lnTo>
                <a:lnTo>
                  <a:pt x="0" y="0"/>
                </a:lnTo>
                <a:close/>
              </a:path>
            </a:pathLst>
          </a:custGeom>
          <a:blipFill>
            <a:blip r:embed="rId16"/>
            <a:stretch>
              <a:fillRect/>
            </a:stretch>
          </a:blipFill>
        </p:spPr>
      </p:sp>
      <p:sp>
        <p:nvSpPr>
          <p:cNvPr id="22" name="Freeform 22"/>
          <p:cNvSpPr/>
          <p:nvPr/>
        </p:nvSpPr>
        <p:spPr>
          <a:xfrm>
            <a:off x="13148799" y="2636407"/>
            <a:ext cx="352490" cy="352490"/>
          </a:xfrm>
          <a:custGeom>
            <a:avLst/>
            <a:gdLst/>
            <a:ahLst/>
            <a:cxnLst/>
            <a:rect l="l" t="t" r="r" b="b"/>
            <a:pathLst>
              <a:path w="352490" h="352490">
                <a:moveTo>
                  <a:pt x="0" y="0"/>
                </a:moveTo>
                <a:lnTo>
                  <a:pt x="352490" y="0"/>
                </a:lnTo>
                <a:lnTo>
                  <a:pt x="352490" y="352490"/>
                </a:lnTo>
                <a:lnTo>
                  <a:pt x="0" y="35249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3"/>
          <p:cNvSpPr txBox="1"/>
          <p:nvPr/>
        </p:nvSpPr>
        <p:spPr>
          <a:xfrm>
            <a:off x="8763568" y="5510887"/>
            <a:ext cx="846545" cy="875041"/>
          </a:xfrm>
          <a:prstGeom prst="rect">
            <a:avLst/>
          </a:prstGeom>
        </p:spPr>
        <p:txBody>
          <a:bodyPr lIns="0" tIns="0" rIns="0" bIns="0" rtlCol="0" anchor="t">
            <a:spAutoFit/>
          </a:bodyPr>
          <a:lstStyle/>
          <a:p>
            <a:pPr algn="ctr">
              <a:lnSpc>
                <a:spcPts val="7123"/>
              </a:lnSpc>
              <a:spcBef>
                <a:spcPct val="0"/>
              </a:spcBef>
            </a:pPr>
            <a:r>
              <a:rPr lang="en-US" sz="5088">
                <a:solidFill>
                  <a:srgbClr val="293237"/>
                </a:solidFill>
                <a:latin typeface="Open Sans Light Bold"/>
              </a:rPr>
              <a:t>2</a:t>
            </a:r>
          </a:p>
        </p:txBody>
      </p:sp>
      <p:sp>
        <p:nvSpPr>
          <p:cNvPr id="24" name="TextBox 24"/>
          <p:cNvSpPr txBox="1"/>
          <p:nvPr/>
        </p:nvSpPr>
        <p:spPr>
          <a:xfrm>
            <a:off x="14866726" y="4326608"/>
            <a:ext cx="846545" cy="875041"/>
          </a:xfrm>
          <a:prstGeom prst="rect">
            <a:avLst/>
          </a:prstGeom>
        </p:spPr>
        <p:txBody>
          <a:bodyPr lIns="0" tIns="0" rIns="0" bIns="0" rtlCol="0" anchor="t">
            <a:spAutoFit/>
          </a:bodyPr>
          <a:lstStyle/>
          <a:p>
            <a:pPr algn="ctr">
              <a:lnSpc>
                <a:spcPts val="7123"/>
              </a:lnSpc>
              <a:spcBef>
                <a:spcPct val="0"/>
              </a:spcBef>
            </a:pPr>
            <a:r>
              <a:rPr lang="en-US" sz="5088">
                <a:solidFill>
                  <a:srgbClr val="293237"/>
                </a:solidFill>
                <a:latin typeface="Open Sans Light Bold"/>
              </a:rPr>
              <a:t>3</a:t>
            </a:r>
          </a:p>
        </p:txBody>
      </p:sp>
      <p:sp>
        <p:nvSpPr>
          <p:cNvPr id="25" name="TextBox 25"/>
          <p:cNvSpPr txBox="1"/>
          <p:nvPr/>
        </p:nvSpPr>
        <p:spPr>
          <a:xfrm>
            <a:off x="2115263" y="6534244"/>
            <a:ext cx="846545" cy="875041"/>
          </a:xfrm>
          <a:prstGeom prst="rect">
            <a:avLst/>
          </a:prstGeom>
        </p:spPr>
        <p:txBody>
          <a:bodyPr lIns="0" tIns="0" rIns="0" bIns="0" rtlCol="0" anchor="t">
            <a:spAutoFit/>
          </a:bodyPr>
          <a:lstStyle/>
          <a:p>
            <a:pPr algn="ctr">
              <a:lnSpc>
                <a:spcPts val="7123"/>
              </a:lnSpc>
              <a:spcBef>
                <a:spcPct val="0"/>
              </a:spcBef>
            </a:pPr>
            <a:r>
              <a:rPr lang="en-US" sz="5088">
                <a:solidFill>
                  <a:srgbClr val="293237"/>
                </a:solidFill>
                <a:latin typeface="Open Sans Light Bold"/>
              </a:rPr>
              <a:t>1</a:t>
            </a:r>
          </a:p>
        </p:txBody>
      </p:sp>
      <p:sp>
        <p:nvSpPr>
          <p:cNvPr id="26" name="TextBox 26"/>
          <p:cNvSpPr txBox="1"/>
          <p:nvPr/>
        </p:nvSpPr>
        <p:spPr>
          <a:xfrm>
            <a:off x="396986" y="3329606"/>
            <a:ext cx="4283099" cy="2585213"/>
          </a:xfrm>
          <a:prstGeom prst="rect">
            <a:avLst/>
          </a:prstGeom>
        </p:spPr>
        <p:txBody>
          <a:bodyPr lIns="0" tIns="0" rIns="0" bIns="0" rtlCol="0" anchor="t">
            <a:spAutoFit/>
          </a:bodyPr>
          <a:lstStyle/>
          <a:p>
            <a:pPr algn="ctr">
              <a:lnSpc>
                <a:spcPts val="2932"/>
              </a:lnSpc>
            </a:pPr>
            <a:r>
              <a:rPr lang="en-US" sz="2094">
                <a:solidFill>
                  <a:srgbClr val="293237"/>
                </a:solidFill>
                <a:latin typeface="Open Sans Light Bold"/>
              </a:rPr>
              <a:t>Cambiar el tipo de dato:</a:t>
            </a:r>
          </a:p>
          <a:p>
            <a:pPr marL="452303" lvl="1" indent="-226152" algn="ctr">
              <a:lnSpc>
                <a:spcPts val="2932"/>
              </a:lnSpc>
              <a:buFont typeface="Arial"/>
              <a:buChar char="•"/>
            </a:pPr>
            <a:r>
              <a:rPr lang="en-US" sz="2094">
                <a:solidFill>
                  <a:srgbClr val="293237"/>
                </a:solidFill>
                <a:latin typeface="Open Sans Light"/>
              </a:rPr>
              <a:t>Columnas a string.</a:t>
            </a:r>
          </a:p>
          <a:p>
            <a:pPr marL="452303" lvl="1" indent="-226152" algn="ctr">
              <a:lnSpc>
                <a:spcPts val="2932"/>
              </a:lnSpc>
              <a:buFont typeface="Arial"/>
              <a:buChar char="•"/>
            </a:pPr>
            <a:r>
              <a:rPr lang="en-US" sz="2094">
                <a:solidFill>
                  <a:srgbClr val="293237"/>
                </a:solidFill>
                <a:latin typeface="Open Sans Light"/>
              </a:rPr>
              <a:t>Columna 'fecha' a tipo fecha.</a:t>
            </a:r>
          </a:p>
          <a:p>
            <a:pPr marL="452303" lvl="1" indent="-226152" algn="ctr">
              <a:lnSpc>
                <a:spcPts val="2932"/>
              </a:lnSpc>
              <a:buFont typeface="Arial"/>
              <a:buChar char="•"/>
            </a:pPr>
            <a:r>
              <a:rPr lang="en-US" sz="2094">
                <a:solidFill>
                  <a:srgbClr val="293237"/>
                </a:solidFill>
                <a:latin typeface="Open Sans Light"/>
              </a:rPr>
              <a:t>Columnas ID de cada tabla de dimensiones a tipo string.</a:t>
            </a:r>
          </a:p>
          <a:p>
            <a:pPr marL="452303" lvl="1" indent="-226152" algn="ctr">
              <a:lnSpc>
                <a:spcPts val="2932"/>
              </a:lnSpc>
              <a:spcBef>
                <a:spcPct val="0"/>
              </a:spcBef>
              <a:buFont typeface="Arial"/>
              <a:buChar char="•"/>
            </a:pPr>
            <a:r>
              <a:rPr lang="en-US" sz="2094">
                <a:solidFill>
                  <a:srgbClr val="293237"/>
                </a:solidFill>
                <a:latin typeface="Open Sans Light"/>
              </a:rPr>
              <a:t>Supresión del símbolo monetario</a:t>
            </a:r>
          </a:p>
        </p:txBody>
      </p:sp>
      <p:sp>
        <p:nvSpPr>
          <p:cNvPr id="27" name="TextBox 27"/>
          <p:cNvSpPr txBox="1"/>
          <p:nvPr/>
        </p:nvSpPr>
        <p:spPr>
          <a:xfrm>
            <a:off x="6940395" y="7913653"/>
            <a:ext cx="4492891" cy="2213864"/>
          </a:xfrm>
          <a:prstGeom prst="rect">
            <a:avLst/>
          </a:prstGeom>
        </p:spPr>
        <p:txBody>
          <a:bodyPr lIns="0" tIns="0" rIns="0" bIns="0" rtlCol="0" anchor="t">
            <a:spAutoFit/>
          </a:bodyPr>
          <a:lstStyle/>
          <a:p>
            <a:pPr algn="ctr">
              <a:lnSpc>
                <a:spcPts val="2926"/>
              </a:lnSpc>
            </a:pPr>
            <a:r>
              <a:rPr lang="en-US" sz="2090">
                <a:solidFill>
                  <a:srgbClr val="293237"/>
                </a:solidFill>
                <a:latin typeface="Open Sans Light Bold"/>
              </a:rPr>
              <a:t>Valores nulos, máximos y mínimos:</a:t>
            </a:r>
          </a:p>
          <a:p>
            <a:pPr marL="451232" lvl="1" indent="-225616" algn="ctr">
              <a:lnSpc>
                <a:spcPts val="2926"/>
              </a:lnSpc>
              <a:buFont typeface="Arial"/>
              <a:buChar char="•"/>
            </a:pPr>
            <a:r>
              <a:rPr lang="en-US" sz="2090">
                <a:solidFill>
                  <a:srgbClr val="293237"/>
                </a:solidFill>
                <a:latin typeface="Open Sans Light"/>
              </a:rPr>
              <a:t> Verificar si existen valores nulos.</a:t>
            </a:r>
          </a:p>
          <a:p>
            <a:pPr marL="451232" lvl="1" indent="-225616" algn="ctr">
              <a:lnSpc>
                <a:spcPts val="2926"/>
              </a:lnSpc>
              <a:spcBef>
                <a:spcPct val="0"/>
              </a:spcBef>
              <a:buFont typeface="Arial"/>
              <a:buChar char="•"/>
            </a:pPr>
            <a:r>
              <a:rPr lang="en-US" sz="2090">
                <a:solidFill>
                  <a:srgbClr val="293237"/>
                </a:solidFill>
                <a:latin typeface="Open Sans Light"/>
              </a:rPr>
              <a:t>Análisis de los valores maximos y mínimos de las columnas numericas.</a:t>
            </a:r>
          </a:p>
        </p:txBody>
      </p:sp>
      <p:sp>
        <p:nvSpPr>
          <p:cNvPr id="28" name="TextBox 28"/>
          <p:cNvSpPr txBox="1"/>
          <p:nvPr/>
        </p:nvSpPr>
        <p:spPr>
          <a:xfrm>
            <a:off x="2161449" y="1051241"/>
            <a:ext cx="6939667" cy="771884"/>
          </a:xfrm>
          <a:prstGeom prst="rect">
            <a:avLst/>
          </a:prstGeom>
        </p:spPr>
        <p:txBody>
          <a:bodyPr lIns="0" tIns="0" rIns="0" bIns="0" rtlCol="0" anchor="t">
            <a:spAutoFit/>
          </a:bodyPr>
          <a:lstStyle/>
          <a:p>
            <a:pPr marL="0" lvl="0" indent="0">
              <a:lnSpc>
                <a:spcPts val="6350"/>
              </a:lnSpc>
              <a:spcBef>
                <a:spcPct val="0"/>
              </a:spcBef>
            </a:pPr>
            <a:r>
              <a:rPr lang="en-US" sz="4669" spc="102">
                <a:solidFill>
                  <a:srgbClr val="292F33"/>
                </a:solidFill>
                <a:latin typeface="League Spartan"/>
              </a:rPr>
              <a:t>PREPROCESAMIENTO</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912027" y="4059054"/>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Toys</a:t>
            </a:r>
          </a:p>
        </p:txBody>
      </p:sp>
      <p:sp>
        <p:nvSpPr>
          <p:cNvPr id="7" name="AutoShape 7"/>
          <p:cNvSpPr/>
          <p:nvPr/>
        </p:nvSpPr>
        <p:spPr>
          <a:xfrm flipV="1">
            <a:off x="4019465" y="3792354"/>
            <a:ext cx="10382141" cy="0"/>
          </a:xfrm>
          <a:prstGeom prst="line">
            <a:avLst/>
          </a:prstGeom>
          <a:ln w="19050" cap="flat">
            <a:solidFill>
              <a:srgbClr val="000000"/>
            </a:solidFill>
            <a:prstDash val="solid"/>
            <a:headEnd type="none" w="sm" len="sm"/>
            <a:tailEnd type="none" w="sm" len="sm"/>
          </a:ln>
        </p:spPr>
      </p:sp>
      <p:grpSp>
        <p:nvGrpSpPr>
          <p:cNvPr id="8" name="Group 8"/>
          <p:cNvGrpSpPr/>
          <p:nvPr/>
        </p:nvGrpSpPr>
        <p:grpSpPr>
          <a:xfrm>
            <a:off x="3432952" y="2619240"/>
            <a:ext cx="11422096" cy="844550"/>
            <a:chOff x="0" y="0"/>
            <a:chExt cx="776371" cy="57405"/>
          </a:xfrm>
        </p:grpSpPr>
        <p:sp>
          <p:nvSpPr>
            <p:cNvPr id="9" name="Freeform 9"/>
            <p:cNvSpPr/>
            <p:nvPr/>
          </p:nvSpPr>
          <p:spPr>
            <a:xfrm>
              <a:off x="0" y="0"/>
              <a:ext cx="776371" cy="57405"/>
            </a:xfrm>
            <a:custGeom>
              <a:avLst/>
              <a:gdLst/>
              <a:ahLst/>
              <a:cxnLst/>
              <a:rect l="l" t="t" r="r" b="b"/>
              <a:pathLst>
                <a:path w="776371" h="57405">
                  <a:moveTo>
                    <a:pt x="8811" y="0"/>
                  </a:moveTo>
                  <a:lnTo>
                    <a:pt x="767560" y="0"/>
                  </a:lnTo>
                  <a:cubicBezTo>
                    <a:pt x="772426" y="0"/>
                    <a:pt x="776371" y="3945"/>
                    <a:pt x="776371" y="8811"/>
                  </a:cubicBezTo>
                  <a:lnTo>
                    <a:pt x="776371" y="48593"/>
                  </a:lnTo>
                  <a:cubicBezTo>
                    <a:pt x="776371" y="53460"/>
                    <a:pt x="772426" y="57405"/>
                    <a:pt x="767560" y="57405"/>
                  </a:cubicBezTo>
                  <a:lnTo>
                    <a:pt x="8811" y="57405"/>
                  </a:lnTo>
                  <a:cubicBezTo>
                    <a:pt x="3945" y="57405"/>
                    <a:pt x="0" y="53460"/>
                    <a:pt x="0" y="48593"/>
                  </a:cubicBezTo>
                  <a:lnTo>
                    <a:pt x="0" y="8811"/>
                  </a:lnTo>
                  <a:cubicBezTo>
                    <a:pt x="0" y="3945"/>
                    <a:pt x="3945" y="0"/>
                    <a:pt x="8811" y="0"/>
                  </a:cubicBezTo>
                  <a:close/>
                </a:path>
              </a:pathLst>
            </a:custGeom>
            <a:solidFill>
              <a:srgbClr val="C6E0F9"/>
            </a:solidFill>
          </p:spPr>
        </p:sp>
        <p:sp>
          <p:nvSpPr>
            <p:cNvPr id="10" name="TextBox 10"/>
            <p:cNvSpPr txBox="1"/>
            <p:nvPr/>
          </p:nvSpPr>
          <p:spPr>
            <a:xfrm>
              <a:off x="0" y="-66675"/>
              <a:ext cx="812800" cy="879475"/>
            </a:xfrm>
            <a:prstGeom prst="rect">
              <a:avLst/>
            </a:prstGeom>
          </p:spPr>
          <p:txBody>
            <a:bodyPr lIns="50800" tIns="50800" rIns="50800" bIns="50800" rtlCol="0" anchor="ctr"/>
            <a:lstStyle/>
            <a:p>
              <a:pPr algn="ctr">
                <a:lnSpc>
                  <a:spcPts val="5180"/>
                </a:lnSpc>
              </a:pPr>
              <a:endParaRPr/>
            </a:p>
          </p:txBody>
        </p:sp>
      </p:grpSp>
      <p:sp>
        <p:nvSpPr>
          <p:cNvPr id="11" name="TextBox 11"/>
          <p:cNvSpPr txBox="1"/>
          <p:nvPr/>
        </p:nvSpPr>
        <p:spPr>
          <a:xfrm>
            <a:off x="8848631" y="2715116"/>
            <a:ext cx="5552975" cy="748674"/>
          </a:xfrm>
          <a:prstGeom prst="rect">
            <a:avLst/>
          </a:prstGeom>
        </p:spPr>
        <p:txBody>
          <a:bodyPr lIns="0" tIns="0" rIns="0" bIns="0" rtlCol="0" anchor="t">
            <a:spAutoFit/>
          </a:bodyPr>
          <a:lstStyle/>
          <a:p>
            <a:pPr algn="ctr">
              <a:lnSpc>
                <a:spcPts val="6044"/>
              </a:lnSpc>
            </a:pPr>
            <a:r>
              <a:rPr lang="en-US" sz="4380">
                <a:solidFill>
                  <a:srgbClr val="000000"/>
                </a:solidFill>
                <a:latin typeface="Open Sans Italics"/>
              </a:rPr>
              <a:t>Products per category</a:t>
            </a:r>
          </a:p>
        </p:txBody>
      </p:sp>
      <p:sp>
        <p:nvSpPr>
          <p:cNvPr id="12" name="TextBox 12"/>
          <p:cNvSpPr txBox="1"/>
          <p:nvPr/>
        </p:nvSpPr>
        <p:spPr>
          <a:xfrm>
            <a:off x="3912027" y="2716193"/>
            <a:ext cx="4936605" cy="747597"/>
          </a:xfrm>
          <a:prstGeom prst="rect">
            <a:avLst/>
          </a:prstGeom>
        </p:spPr>
        <p:txBody>
          <a:bodyPr lIns="0" tIns="0" rIns="0" bIns="0" rtlCol="0" anchor="t">
            <a:spAutoFit/>
          </a:bodyPr>
          <a:lstStyle/>
          <a:p>
            <a:pPr>
              <a:lnSpc>
                <a:spcPts val="6044"/>
              </a:lnSpc>
            </a:pPr>
            <a:r>
              <a:rPr lang="en-US" sz="4380">
                <a:solidFill>
                  <a:srgbClr val="000000"/>
                </a:solidFill>
                <a:latin typeface="Open Sans Italics"/>
              </a:rPr>
              <a:t>Product Category</a:t>
            </a:r>
          </a:p>
        </p:txBody>
      </p:sp>
      <p:sp>
        <p:nvSpPr>
          <p:cNvPr id="13" name="TextBox 13"/>
          <p:cNvSpPr txBox="1"/>
          <p:nvPr/>
        </p:nvSpPr>
        <p:spPr>
          <a:xfrm>
            <a:off x="3912027" y="4904306"/>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Art &amp; Crafts</a:t>
            </a:r>
          </a:p>
        </p:txBody>
      </p:sp>
      <p:sp>
        <p:nvSpPr>
          <p:cNvPr id="14" name="TextBox 14"/>
          <p:cNvSpPr txBox="1"/>
          <p:nvPr/>
        </p:nvSpPr>
        <p:spPr>
          <a:xfrm>
            <a:off x="3912027" y="5749558"/>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Games</a:t>
            </a:r>
          </a:p>
        </p:txBody>
      </p:sp>
      <p:sp>
        <p:nvSpPr>
          <p:cNvPr id="15" name="TextBox 15"/>
          <p:cNvSpPr txBox="1"/>
          <p:nvPr/>
        </p:nvSpPr>
        <p:spPr>
          <a:xfrm>
            <a:off x="3912027" y="6594811"/>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Sports &amp; Outdoors</a:t>
            </a:r>
          </a:p>
        </p:txBody>
      </p:sp>
      <p:sp>
        <p:nvSpPr>
          <p:cNvPr id="16" name="TextBox 16"/>
          <p:cNvSpPr txBox="1"/>
          <p:nvPr/>
        </p:nvSpPr>
        <p:spPr>
          <a:xfrm>
            <a:off x="3912027" y="7440063"/>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Electronics</a:t>
            </a:r>
          </a:p>
        </p:txBody>
      </p:sp>
      <p:sp>
        <p:nvSpPr>
          <p:cNvPr id="17" name="TextBox 17"/>
          <p:cNvSpPr txBox="1"/>
          <p:nvPr/>
        </p:nvSpPr>
        <p:spPr>
          <a:xfrm>
            <a:off x="9234421" y="4059054"/>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9</a:t>
            </a:r>
          </a:p>
        </p:txBody>
      </p:sp>
      <p:sp>
        <p:nvSpPr>
          <p:cNvPr id="18" name="TextBox 18"/>
          <p:cNvSpPr txBox="1"/>
          <p:nvPr/>
        </p:nvSpPr>
        <p:spPr>
          <a:xfrm>
            <a:off x="9234421" y="4904306"/>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8</a:t>
            </a:r>
          </a:p>
        </p:txBody>
      </p:sp>
      <p:sp>
        <p:nvSpPr>
          <p:cNvPr id="19" name="TextBox 19"/>
          <p:cNvSpPr txBox="1"/>
          <p:nvPr/>
        </p:nvSpPr>
        <p:spPr>
          <a:xfrm>
            <a:off x="9234421" y="5749558"/>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8</a:t>
            </a:r>
          </a:p>
        </p:txBody>
      </p:sp>
      <p:sp>
        <p:nvSpPr>
          <p:cNvPr id="20" name="TextBox 20"/>
          <p:cNvSpPr txBox="1"/>
          <p:nvPr/>
        </p:nvSpPr>
        <p:spPr>
          <a:xfrm>
            <a:off x="9234421" y="6594811"/>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7</a:t>
            </a:r>
          </a:p>
        </p:txBody>
      </p:sp>
      <p:sp>
        <p:nvSpPr>
          <p:cNvPr id="21" name="TextBox 21"/>
          <p:cNvSpPr txBox="1"/>
          <p:nvPr/>
        </p:nvSpPr>
        <p:spPr>
          <a:xfrm>
            <a:off x="9234421" y="7440063"/>
            <a:ext cx="4781396" cy="611455"/>
          </a:xfrm>
          <a:prstGeom prst="rect">
            <a:avLst/>
          </a:prstGeom>
        </p:spPr>
        <p:txBody>
          <a:bodyPr lIns="0" tIns="0" rIns="0" bIns="0" rtlCol="0" anchor="t">
            <a:spAutoFit/>
          </a:bodyPr>
          <a:lstStyle/>
          <a:p>
            <a:pPr algn="ctr">
              <a:lnSpc>
                <a:spcPts val="5063"/>
              </a:lnSpc>
            </a:pPr>
            <a:r>
              <a:rPr lang="en-US" sz="3668">
                <a:solidFill>
                  <a:srgbClr val="000000"/>
                </a:solidFill>
                <a:latin typeface="Open Sans Italics"/>
              </a:rPr>
              <a:t>3</a:t>
            </a:r>
          </a:p>
        </p:txBody>
      </p:sp>
      <p:sp>
        <p:nvSpPr>
          <p:cNvPr id="22" name="TextBox 22"/>
          <p:cNvSpPr txBox="1"/>
          <p:nvPr/>
        </p:nvSpPr>
        <p:spPr>
          <a:xfrm>
            <a:off x="3415704" y="824623"/>
            <a:ext cx="11456592" cy="721973"/>
          </a:xfrm>
          <a:prstGeom prst="rect">
            <a:avLst/>
          </a:prstGeom>
        </p:spPr>
        <p:txBody>
          <a:bodyPr lIns="0" tIns="0" rIns="0" bIns="0" rtlCol="0" anchor="t">
            <a:spAutoFit/>
          </a:bodyPr>
          <a:lstStyle/>
          <a:p>
            <a:pPr marL="0" lvl="0" indent="0" algn="ctr">
              <a:lnSpc>
                <a:spcPts val="5866"/>
              </a:lnSpc>
              <a:spcBef>
                <a:spcPct val="0"/>
              </a:spcBef>
            </a:pPr>
            <a:r>
              <a:rPr lang="en-US" sz="4313" spc="94">
                <a:solidFill>
                  <a:srgbClr val="292F33"/>
                </a:solidFill>
                <a:latin typeface="League Spartan"/>
              </a:rPr>
              <a:t>PRODUCTOS POR CATEGORÍA</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3415704" y="634376"/>
            <a:ext cx="11456592" cy="721973"/>
          </a:xfrm>
          <a:prstGeom prst="rect">
            <a:avLst/>
          </a:prstGeom>
        </p:spPr>
        <p:txBody>
          <a:bodyPr lIns="0" tIns="0" rIns="0" bIns="0" rtlCol="0" anchor="t">
            <a:spAutoFit/>
          </a:bodyPr>
          <a:lstStyle/>
          <a:p>
            <a:pPr marL="0" lvl="0" indent="0" algn="ctr">
              <a:lnSpc>
                <a:spcPts val="5866"/>
              </a:lnSpc>
              <a:spcBef>
                <a:spcPct val="0"/>
              </a:spcBef>
            </a:pPr>
            <a:r>
              <a:rPr lang="en-US" sz="4313" spc="94">
                <a:solidFill>
                  <a:srgbClr val="292F33"/>
                </a:solidFill>
                <a:latin typeface="League Spartan"/>
              </a:rPr>
              <a:t>UNIDADES VENDIDAS POR CATEGORÍA</a:t>
            </a:r>
          </a:p>
        </p:txBody>
      </p:sp>
      <p:grpSp>
        <p:nvGrpSpPr>
          <p:cNvPr id="9" name="Group 9"/>
          <p:cNvGrpSpPr/>
          <p:nvPr/>
        </p:nvGrpSpPr>
        <p:grpSpPr>
          <a:xfrm>
            <a:off x="1894319" y="1356349"/>
            <a:ext cx="8892626" cy="8835860"/>
            <a:chOff x="0" y="0"/>
            <a:chExt cx="11856834" cy="11781146"/>
          </a:xfrm>
        </p:grpSpPr>
        <p:sp>
          <p:nvSpPr>
            <p:cNvPr id="10" name="TextBox 10"/>
            <p:cNvSpPr txBox="1"/>
            <p:nvPr/>
          </p:nvSpPr>
          <p:spPr>
            <a:xfrm rot="-2700000">
              <a:off x="839675" y="9907678"/>
              <a:ext cx="2022975" cy="435954"/>
            </a:xfrm>
            <a:prstGeom prst="rect">
              <a:avLst/>
            </a:prstGeom>
          </p:spPr>
          <p:txBody>
            <a:bodyPr lIns="0" tIns="0" rIns="0" bIns="0" rtlCol="0" anchor="t">
              <a:spAutoFit/>
            </a:bodyPr>
            <a:lstStyle/>
            <a:p>
              <a:pPr algn="ctr">
                <a:lnSpc>
                  <a:spcPts val="2732"/>
                </a:lnSpc>
              </a:pPr>
              <a:r>
                <a:rPr lang="en-US" sz="1951">
                  <a:solidFill>
                    <a:srgbClr val="000000"/>
                  </a:solidFill>
                  <a:latin typeface="Open Sans Extra Bold"/>
                </a:rPr>
                <a:t>Art &amp; Crafts</a:t>
              </a:r>
            </a:p>
          </p:txBody>
        </p:sp>
        <p:sp>
          <p:nvSpPr>
            <p:cNvPr id="11" name="TextBox 11"/>
            <p:cNvSpPr txBox="1"/>
            <p:nvPr/>
          </p:nvSpPr>
          <p:spPr>
            <a:xfrm rot="-2700000">
              <a:off x="4017561" y="9469503"/>
              <a:ext cx="783629" cy="435954"/>
            </a:xfrm>
            <a:prstGeom prst="rect">
              <a:avLst/>
            </a:prstGeom>
          </p:spPr>
          <p:txBody>
            <a:bodyPr lIns="0" tIns="0" rIns="0" bIns="0" rtlCol="0" anchor="t">
              <a:spAutoFit/>
            </a:bodyPr>
            <a:lstStyle/>
            <a:p>
              <a:pPr algn="ctr">
                <a:lnSpc>
                  <a:spcPts val="2732"/>
                </a:lnSpc>
              </a:pPr>
              <a:r>
                <a:rPr lang="en-US" sz="1951">
                  <a:solidFill>
                    <a:srgbClr val="000000"/>
                  </a:solidFill>
                  <a:latin typeface="Open Sans Extra Bold"/>
                </a:rPr>
                <a:t>Toys</a:t>
              </a:r>
            </a:p>
          </p:txBody>
        </p:sp>
        <p:sp>
          <p:nvSpPr>
            <p:cNvPr id="12" name="TextBox 12"/>
            <p:cNvSpPr txBox="1"/>
            <p:nvPr/>
          </p:nvSpPr>
          <p:spPr>
            <a:xfrm rot="-2700000">
              <a:off x="5815010" y="9603123"/>
              <a:ext cx="1161565" cy="435954"/>
            </a:xfrm>
            <a:prstGeom prst="rect">
              <a:avLst/>
            </a:prstGeom>
          </p:spPr>
          <p:txBody>
            <a:bodyPr lIns="0" tIns="0" rIns="0" bIns="0" rtlCol="0" anchor="t">
              <a:spAutoFit/>
            </a:bodyPr>
            <a:lstStyle/>
            <a:p>
              <a:pPr algn="ctr">
                <a:lnSpc>
                  <a:spcPts val="2732"/>
                </a:lnSpc>
              </a:pPr>
              <a:r>
                <a:rPr lang="en-US" sz="1951">
                  <a:solidFill>
                    <a:srgbClr val="000000"/>
                  </a:solidFill>
                  <a:latin typeface="Open Sans Extra Bold"/>
                </a:rPr>
                <a:t>Games</a:t>
              </a:r>
            </a:p>
          </p:txBody>
        </p:sp>
        <p:sp>
          <p:nvSpPr>
            <p:cNvPr id="13" name="TextBox 13"/>
            <p:cNvSpPr txBox="1"/>
            <p:nvPr/>
          </p:nvSpPr>
          <p:spPr>
            <a:xfrm rot="-2700000">
              <a:off x="6250846" y="10300743"/>
              <a:ext cx="3134730" cy="435954"/>
            </a:xfrm>
            <a:prstGeom prst="rect">
              <a:avLst/>
            </a:prstGeom>
          </p:spPr>
          <p:txBody>
            <a:bodyPr lIns="0" tIns="0" rIns="0" bIns="0" rtlCol="0" anchor="t">
              <a:spAutoFit/>
            </a:bodyPr>
            <a:lstStyle/>
            <a:p>
              <a:pPr algn="ctr">
                <a:lnSpc>
                  <a:spcPts val="2732"/>
                </a:lnSpc>
              </a:pPr>
              <a:r>
                <a:rPr lang="en-US" sz="1951">
                  <a:solidFill>
                    <a:srgbClr val="000000"/>
                  </a:solidFill>
                  <a:latin typeface="Open Sans Extra Bold"/>
                </a:rPr>
                <a:t>Sports &amp; Outdoors</a:t>
              </a:r>
            </a:p>
          </p:txBody>
        </p:sp>
        <p:sp>
          <p:nvSpPr>
            <p:cNvPr id="14" name="TextBox 14"/>
            <p:cNvSpPr txBox="1"/>
            <p:nvPr/>
          </p:nvSpPr>
          <p:spPr>
            <a:xfrm rot="-2700000">
              <a:off x="9449026" y="9854161"/>
              <a:ext cx="1871607" cy="435954"/>
            </a:xfrm>
            <a:prstGeom prst="rect">
              <a:avLst/>
            </a:prstGeom>
          </p:spPr>
          <p:txBody>
            <a:bodyPr lIns="0" tIns="0" rIns="0" bIns="0" rtlCol="0" anchor="t">
              <a:spAutoFit/>
            </a:bodyPr>
            <a:lstStyle/>
            <a:p>
              <a:pPr algn="ctr">
                <a:lnSpc>
                  <a:spcPts val="2732"/>
                </a:lnSpc>
              </a:pPr>
              <a:r>
                <a:rPr lang="en-US" sz="1951">
                  <a:solidFill>
                    <a:srgbClr val="000000"/>
                  </a:solidFill>
                  <a:latin typeface="Open Sans Extra Bold"/>
                </a:rPr>
                <a:t>Electornics</a:t>
              </a:r>
            </a:p>
          </p:txBody>
        </p:sp>
        <p:grpSp>
          <p:nvGrpSpPr>
            <p:cNvPr id="15" name="Group 15"/>
            <p:cNvGrpSpPr>
              <a:grpSpLocks noChangeAspect="1"/>
            </p:cNvGrpSpPr>
            <p:nvPr/>
          </p:nvGrpSpPr>
          <p:grpSpPr>
            <a:xfrm>
              <a:off x="1515188" y="194164"/>
              <a:ext cx="10341647" cy="8873688"/>
              <a:chOff x="0" y="0"/>
              <a:chExt cx="12716916" cy="10911796"/>
            </a:xfrm>
          </p:grpSpPr>
          <p:sp>
            <p:nvSpPr>
              <p:cNvPr id="16" name="Freeform 16"/>
              <p:cNvSpPr/>
              <p:nvPr/>
            </p:nvSpPr>
            <p:spPr>
              <a:xfrm>
                <a:off x="0" y="-6350"/>
                <a:ext cx="12716916" cy="12700"/>
              </a:xfrm>
              <a:custGeom>
                <a:avLst/>
                <a:gdLst/>
                <a:ahLst/>
                <a:cxnLst/>
                <a:rect l="l" t="t" r="r" b="b"/>
                <a:pathLst>
                  <a:path w="12716916" h="12700">
                    <a:moveTo>
                      <a:pt x="0" y="0"/>
                    </a:moveTo>
                    <a:lnTo>
                      <a:pt x="12716916" y="0"/>
                    </a:lnTo>
                    <a:lnTo>
                      <a:pt x="12716916" y="12700"/>
                    </a:lnTo>
                    <a:lnTo>
                      <a:pt x="0" y="12700"/>
                    </a:lnTo>
                    <a:close/>
                  </a:path>
                </a:pathLst>
              </a:custGeom>
              <a:solidFill>
                <a:srgbClr val="000000">
                  <a:alpha val="24706"/>
                </a:srgbClr>
              </a:solidFill>
            </p:spPr>
          </p:sp>
          <p:sp>
            <p:nvSpPr>
              <p:cNvPr id="17" name="Freeform 17"/>
              <p:cNvSpPr/>
              <p:nvPr/>
            </p:nvSpPr>
            <p:spPr>
              <a:xfrm>
                <a:off x="0" y="2721599"/>
                <a:ext cx="12716916" cy="12700"/>
              </a:xfrm>
              <a:custGeom>
                <a:avLst/>
                <a:gdLst/>
                <a:ahLst/>
                <a:cxnLst/>
                <a:rect l="l" t="t" r="r" b="b"/>
                <a:pathLst>
                  <a:path w="12716916" h="12700">
                    <a:moveTo>
                      <a:pt x="0" y="0"/>
                    </a:moveTo>
                    <a:lnTo>
                      <a:pt x="12716916" y="0"/>
                    </a:lnTo>
                    <a:lnTo>
                      <a:pt x="12716916" y="12700"/>
                    </a:lnTo>
                    <a:lnTo>
                      <a:pt x="0" y="12700"/>
                    </a:lnTo>
                    <a:close/>
                  </a:path>
                </a:pathLst>
              </a:custGeom>
              <a:solidFill>
                <a:srgbClr val="000000">
                  <a:alpha val="24706"/>
                </a:srgbClr>
              </a:solidFill>
            </p:spPr>
          </p:sp>
          <p:sp>
            <p:nvSpPr>
              <p:cNvPr id="18" name="Freeform 18"/>
              <p:cNvSpPr/>
              <p:nvPr/>
            </p:nvSpPr>
            <p:spPr>
              <a:xfrm>
                <a:off x="0" y="5449548"/>
                <a:ext cx="12716916" cy="12700"/>
              </a:xfrm>
              <a:custGeom>
                <a:avLst/>
                <a:gdLst/>
                <a:ahLst/>
                <a:cxnLst/>
                <a:rect l="l" t="t" r="r" b="b"/>
                <a:pathLst>
                  <a:path w="12716916" h="12700">
                    <a:moveTo>
                      <a:pt x="0" y="0"/>
                    </a:moveTo>
                    <a:lnTo>
                      <a:pt x="12716916" y="0"/>
                    </a:lnTo>
                    <a:lnTo>
                      <a:pt x="12716916" y="12700"/>
                    </a:lnTo>
                    <a:lnTo>
                      <a:pt x="0" y="12700"/>
                    </a:lnTo>
                    <a:close/>
                  </a:path>
                </a:pathLst>
              </a:custGeom>
              <a:solidFill>
                <a:srgbClr val="000000">
                  <a:alpha val="24706"/>
                </a:srgbClr>
              </a:solidFill>
            </p:spPr>
          </p:sp>
          <p:sp>
            <p:nvSpPr>
              <p:cNvPr id="19" name="Freeform 19"/>
              <p:cNvSpPr/>
              <p:nvPr/>
            </p:nvSpPr>
            <p:spPr>
              <a:xfrm>
                <a:off x="0" y="8177497"/>
                <a:ext cx="12716916" cy="12700"/>
              </a:xfrm>
              <a:custGeom>
                <a:avLst/>
                <a:gdLst/>
                <a:ahLst/>
                <a:cxnLst/>
                <a:rect l="l" t="t" r="r" b="b"/>
                <a:pathLst>
                  <a:path w="12716916" h="12700">
                    <a:moveTo>
                      <a:pt x="0" y="0"/>
                    </a:moveTo>
                    <a:lnTo>
                      <a:pt x="12716916" y="0"/>
                    </a:lnTo>
                    <a:lnTo>
                      <a:pt x="12716916" y="12700"/>
                    </a:lnTo>
                    <a:lnTo>
                      <a:pt x="0" y="12700"/>
                    </a:lnTo>
                    <a:close/>
                  </a:path>
                </a:pathLst>
              </a:custGeom>
              <a:solidFill>
                <a:srgbClr val="000000">
                  <a:alpha val="24706"/>
                </a:srgbClr>
              </a:solidFill>
            </p:spPr>
          </p:sp>
          <p:sp>
            <p:nvSpPr>
              <p:cNvPr id="20" name="Freeform 20"/>
              <p:cNvSpPr/>
              <p:nvPr/>
            </p:nvSpPr>
            <p:spPr>
              <a:xfrm>
                <a:off x="0" y="10905446"/>
                <a:ext cx="12716916" cy="12700"/>
              </a:xfrm>
              <a:custGeom>
                <a:avLst/>
                <a:gdLst/>
                <a:ahLst/>
                <a:cxnLst/>
                <a:rect l="l" t="t" r="r" b="b"/>
                <a:pathLst>
                  <a:path w="12716916" h="12700">
                    <a:moveTo>
                      <a:pt x="0" y="0"/>
                    </a:moveTo>
                    <a:lnTo>
                      <a:pt x="12716916" y="0"/>
                    </a:lnTo>
                    <a:lnTo>
                      <a:pt x="12716916" y="12700"/>
                    </a:lnTo>
                    <a:lnTo>
                      <a:pt x="0" y="12700"/>
                    </a:lnTo>
                    <a:close/>
                  </a:path>
                </a:pathLst>
              </a:custGeom>
              <a:solidFill>
                <a:srgbClr val="000000">
                  <a:alpha val="60000"/>
                </a:srgbClr>
              </a:solidFill>
            </p:spPr>
          </p:sp>
        </p:grpSp>
        <p:sp>
          <p:nvSpPr>
            <p:cNvPr id="21" name="TextBox 21"/>
            <p:cNvSpPr txBox="1"/>
            <p:nvPr/>
          </p:nvSpPr>
          <p:spPr>
            <a:xfrm>
              <a:off x="0" y="-47625"/>
              <a:ext cx="1349941" cy="435954"/>
            </a:xfrm>
            <a:prstGeom prst="rect">
              <a:avLst/>
            </a:prstGeom>
          </p:spPr>
          <p:txBody>
            <a:bodyPr lIns="0" tIns="0" rIns="0" bIns="0" rtlCol="0" anchor="t">
              <a:spAutoFit/>
            </a:bodyPr>
            <a:lstStyle/>
            <a:p>
              <a:pPr algn="r">
                <a:lnSpc>
                  <a:spcPts val="2732"/>
                </a:lnSpc>
              </a:pPr>
              <a:r>
                <a:rPr lang="en-US" sz="1951">
                  <a:solidFill>
                    <a:srgbClr val="000000"/>
                  </a:solidFill>
                  <a:latin typeface="Open Sans Extra Bold"/>
                </a:rPr>
                <a:t>400,000 </a:t>
              </a:r>
            </a:p>
          </p:txBody>
        </p:sp>
        <p:sp>
          <p:nvSpPr>
            <p:cNvPr id="22" name="TextBox 22"/>
            <p:cNvSpPr txBox="1"/>
            <p:nvPr/>
          </p:nvSpPr>
          <p:spPr>
            <a:xfrm>
              <a:off x="0" y="2170797"/>
              <a:ext cx="1349941" cy="435954"/>
            </a:xfrm>
            <a:prstGeom prst="rect">
              <a:avLst/>
            </a:prstGeom>
          </p:spPr>
          <p:txBody>
            <a:bodyPr lIns="0" tIns="0" rIns="0" bIns="0" rtlCol="0" anchor="t">
              <a:spAutoFit/>
            </a:bodyPr>
            <a:lstStyle/>
            <a:p>
              <a:pPr algn="r">
                <a:lnSpc>
                  <a:spcPts val="2732"/>
                </a:lnSpc>
              </a:pPr>
              <a:r>
                <a:rPr lang="en-US" sz="1951">
                  <a:solidFill>
                    <a:srgbClr val="000000"/>
                  </a:solidFill>
                  <a:latin typeface="Open Sans Extra Bold"/>
                </a:rPr>
                <a:t>300,000 </a:t>
              </a:r>
            </a:p>
          </p:txBody>
        </p:sp>
        <p:sp>
          <p:nvSpPr>
            <p:cNvPr id="23" name="TextBox 23"/>
            <p:cNvSpPr txBox="1"/>
            <p:nvPr/>
          </p:nvSpPr>
          <p:spPr>
            <a:xfrm>
              <a:off x="0" y="4389219"/>
              <a:ext cx="1349941" cy="435954"/>
            </a:xfrm>
            <a:prstGeom prst="rect">
              <a:avLst/>
            </a:prstGeom>
          </p:spPr>
          <p:txBody>
            <a:bodyPr lIns="0" tIns="0" rIns="0" bIns="0" rtlCol="0" anchor="t">
              <a:spAutoFit/>
            </a:bodyPr>
            <a:lstStyle/>
            <a:p>
              <a:pPr algn="r">
                <a:lnSpc>
                  <a:spcPts val="2732"/>
                </a:lnSpc>
              </a:pPr>
              <a:r>
                <a:rPr lang="en-US" sz="1951">
                  <a:solidFill>
                    <a:srgbClr val="000000"/>
                  </a:solidFill>
                  <a:latin typeface="Open Sans Extra Bold"/>
                </a:rPr>
                <a:t>200,000 </a:t>
              </a:r>
            </a:p>
          </p:txBody>
        </p:sp>
        <p:sp>
          <p:nvSpPr>
            <p:cNvPr id="24" name="TextBox 24"/>
            <p:cNvSpPr txBox="1"/>
            <p:nvPr/>
          </p:nvSpPr>
          <p:spPr>
            <a:xfrm>
              <a:off x="0" y="6607641"/>
              <a:ext cx="1349941" cy="435954"/>
            </a:xfrm>
            <a:prstGeom prst="rect">
              <a:avLst/>
            </a:prstGeom>
          </p:spPr>
          <p:txBody>
            <a:bodyPr lIns="0" tIns="0" rIns="0" bIns="0" rtlCol="0" anchor="t">
              <a:spAutoFit/>
            </a:bodyPr>
            <a:lstStyle/>
            <a:p>
              <a:pPr algn="r">
                <a:lnSpc>
                  <a:spcPts val="2732"/>
                </a:lnSpc>
              </a:pPr>
              <a:r>
                <a:rPr lang="en-US" sz="1951">
                  <a:solidFill>
                    <a:srgbClr val="000000"/>
                  </a:solidFill>
                  <a:latin typeface="Open Sans Extra Bold"/>
                </a:rPr>
                <a:t>100,000 </a:t>
              </a:r>
            </a:p>
          </p:txBody>
        </p:sp>
        <p:sp>
          <p:nvSpPr>
            <p:cNvPr id="25" name="TextBox 25"/>
            <p:cNvSpPr txBox="1"/>
            <p:nvPr/>
          </p:nvSpPr>
          <p:spPr>
            <a:xfrm>
              <a:off x="1070443" y="8826063"/>
              <a:ext cx="279499" cy="435954"/>
            </a:xfrm>
            <a:prstGeom prst="rect">
              <a:avLst/>
            </a:prstGeom>
          </p:spPr>
          <p:txBody>
            <a:bodyPr lIns="0" tIns="0" rIns="0" bIns="0" rtlCol="0" anchor="t">
              <a:spAutoFit/>
            </a:bodyPr>
            <a:lstStyle/>
            <a:p>
              <a:pPr algn="r">
                <a:lnSpc>
                  <a:spcPts val="2732"/>
                </a:lnSpc>
              </a:pPr>
              <a:r>
                <a:rPr lang="en-US" sz="1951">
                  <a:solidFill>
                    <a:srgbClr val="000000"/>
                  </a:solidFill>
                  <a:latin typeface="Open Sans Extra Bold"/>
                </a:rPr>
                <a:t>0 </a:t>
              </a:r>
            </a:p>
          </p:txBody>
        </p:sp>
        <p:grpSp>
          <p:nvGrpSpPr>
            <p:cNvPr id="26" name="Group 26"/>
            <p:cNvGrpSpPr>
              <a:grpSpLocks noChangeAspect="1"/>
            </p:cNvGrpSpPr>
            <p:nvPr/>
          </p:nvGrpSpPr>
          <p:grpSpPr>
            <a:xfrm>
              <a:off x="1515188" y="1840083"/>
              <a:ext cx="10341647" cy="7227769"/>
              <a:chOff x="0" y="2023953"/>
              <a:chExt cx="12716916" cy="8887843"/>
            </a:xfrm>
          </p:grpSpPr>
          <p:sp>
            <p:nvSpPr>
              <p:cNvPr id="27" name="Freeform 27"/>
              <p:cNvSpPr/>
              <p:nvPr/>
            </p:nvSpPr>
            <p:spPr>
              <a:xfrm>
                <a:off x="0" y="2023953"/>
                <a:ext cx="2289045" cy="8887843"/>
              </a:xfrm>
              <a:custGeom>
                <a:avLst/>
                <a:gdLst/>
                <a:ahLst/>
                <a:cxnLst/>
                <a:rect l="l" t="t" r="r" b="b"/>
                <a:pathLst>
                  <a:path w="2289045" h="8887843">
                    <a:moveTo>
                      <a:pt x="0" y="8887843"/>
                    </a:moveTo>
                    <a:lnTo>
                      <a:pt x="0" y="228905"/>
                    </a:lnTo>
                    <a:lnTo>
                      <a:pt x="0" y="228905"/>
                    </a:lnTo>
                    <a:cubicBezTo>
                      <a:pt x="0" y="102484"/>
                      <a:pt x="102484" y="0"/>
                      <a:pt x="228904" y="0"/>
                    </a:cubicBezTo>
                    <a:lnTo>
                      <a:pt x="2060140" y="0"/>
                    </a:lnTo>
                    <a:cubicBezTo>
                      <a:pt x="2120850" y="0"/>
                      <a:pt x="2179072" y="24117"/>
                      <a:pt x="2222000" y="67045"/>
                    </a:cubicBezTo>
                    <a:cubicBezTo>
                      <a:pt x="2264928" y="109973"/>
                      <a:pt x="2289045" y="168196"/>
                      <a:pt x="2289045" y="228905"/>
                    </a:cubicBezTo>
                    <a:lnTo>
                      <a:pt x="2289045" y="8887843"/>
                    </a:lnTo>
                    <a:close/>
                  </a:path>
                </a:pathLst>
              </a:custGeom>
              <a:solidFill>
                <a:srgbClr val="FFD2CC"/>
              </a:solidFill>
            </p:spPr>
          </p:sp>
          <p:sp>
            <p:nvSpPr>
              <p:cNvPr id="28" name="Freeform 28"/>
              <p:cNvSpPr/>
              <p:nvPr/>
            </p:nvSpPr>
            <p:spPr>
              <a:xfrm>
                <a:off x="2606968" y="3616366"/>
                <a:ext cx="2289045" cy="7295430"/>
              </a:xfrm>
              <a:custGeom>
                <a:avLst/>
                <a:gdLst/>
                <a:ahLst/>
                <a:cxnLst/>
                <a:rect l="l" t="t" r="r" b="b"/>
                <a:pathLst>
                  <a:path w="2289045" h="7295430">
                    <a:moveTo>
                      <a:pt x="0" y="7295430"/>
                    </a:moveTo>
                    <a:lnTo>
                      <a:pt x="0" y="228905"/>
                    </a:lnTo>
                    <a:cubicBezTo>
                      <a:pt x="0" y="102485"/>
                      <a:pt x="102484" y="0"/>
                      <a:pt x="228904" y="0"/>
                    </a:cubicBezTo>
                    <a:lnTo>
                      <a:pt x="2060140" y="0"/>
                    </a:lnTo>
                    <a:cubicBezTo>
                      <a:pt x="2186561" y="0"/>
                      <a:pt x="2289045" y="102484"/>
                      <a:pt x="2289045" y="228905"/>
                    </a:cubicBezTo>
                    <a:lnTo>
                      <a:pt x="2289045" y="7295430"/>
                    </a:lnTo>
                    <a:close/>
                  </a:path>
                </a:pathLst>
              </a:custGeom>
              <a:solidFill>
                <a:srgbClr val="FFD2CC"/>
              </a:solidFill>
            </p:spPr>
          </p:sp>
          <p:sp>
            <p:nvSpPr>
              <p:cNvPr id="29" name="Freeform 29"/>
              <p:cNvSpPr/>
              <p:nvPr/>
            </p:nvSpPr>
            <p:spPr>
              <a:xfrm>
                <a:off x="5213936" y="5594866"/>
                <a:ext cx="2289045" cy="5316930"/>
              </a:xfrm>
              <a:custGeom>
                <a:avLst/>
                <a:gdLst/>
                <a:ahLst/>
                <a:cxnLst/>
                <a:rect l="l" t="t" r="r" b="b"/>
                <a:pathLst>
                  <a:path w="2289045" h="5316930">
                    <a:moveTo>
                      <a:pt x="0" y="5316930"/>
                    </a:moveTo>
                    <a:lnTo>
                      <a:pt x="0" y="228904"/>
                    </a:lnTo>
                    <a:cubicBezTo>
                      <a:pt x="0" y="168195"/>
                      <a:pt x="24116" y="109972"/>
                      <a:pt x="67044" y="67045"/>
                    </a:cubicBezTo>
                    <a:cubicBezTo>
                      <a:pt x="109972" y="24117"/>
                      <a:pt x="168195" y="0"/>
                      <a:pt x="228904" y="0"/>
                    </a:cubicBezTo>
                    <a:lnTo>
                      <a:pt x="2060140" y="0"/>
                    </a:lnTo>
                    <a:cubicBezTo>
                      <a:pt x="2120850" y="0"/>
                      <a:pt x="2179072" y="24117"/>
                      <a:pt x="2222000" y="67045"/>
                    </a:cubicBezTo>
                    <a:cubicBezTo>
                      <a:pt x="2264928" y="109972"/>
                      <a:pt x="2289045" y="168195"/>
                      <a:pt x="2289045" y="228904"/>
                    </a:cubicBezTo>
                    <a:lnTo>
                      <a:pt x="2289045" y="5316930"/>
                    </a:lnTo>
                    <a:close/>
                  </a:path>
                </a:pathLst>
              </a:custGeom>
              <a:solidFill>
                <a:srgbClr val="FFD2CC"/>
              </a:solidFill>
            </p:spPr>
          </p:sp>
          <p:sp>
            <p:nvSpPr>
              <p:cNvPr id="30" name="Freeform 30"/>
              <p:cNvSpPr/>
              <p:nvPr/>
            </p:nvSpPr>
            <p:spPr>
              <a:xfrm>
                <a:off x="7820903" y="6294039"/>
                <a:ext cx="2289045" cy="4617757"/>
              </a:xfrm>
              <a:custGeom>
                <a:avLst/>
                <a:gdLst/>
                <a:ahLst/>
                <a:cxnLst/>
                <a:rect l="l" t="t" r="r" b="b"/>
                <a:pathLst>
                  <a:path w="2289045" h="4617757">
                    <a:moveTo>
                      <a:pt x="0" y="4617757"/>
                    </a:moveTo>
                    <a:lnTo>
                      <a:pt x="0" y="228905"/>
                    </a:lnTo>
                    <a:cubicBezTo>
                      <a:pt x="0" y="102484"/>
                      <a:pt x="102485" y="0"/>
                      <a:pt x="228905" y="0"/>
                    </a:cubicBezTo>
                    <a:lnTo>
                      <a:pt x="2060141" y="0"/>
                    </a:lnTo>
                    <a:cubicBezTo>
                      <a:pt x="2186561" y="1"/>
                      <a:pt x="2289045" y="102485"/>
                      <a:pt x="2289045" y="228905"/>
                    </a:cubicBezTo>
                    <a:lnTo>
                      <a:pt x="2289045" y="4617757"/>
                    </a:lnTo>
                    <a:close/>
                  </a:path>
                </a:pathLst>
              </a:custGeom>
              <a:solidFill>
                <a:srgbClr val="FFD2CC"/>
              </a:solidFill>
            </p:spPr>
          </p:sp>
          <p:sp>
            <p:nvSpPr>
              <p:cNvPr id="31" name="Freeform 31"/>
              <p:cNvSpPr/>
              <p:nvPr/>
            </p:nvSpPr>
            <p:spPr>
              <a:xfrm>
                <a:off x="10427871" y="7247948"/>
                <a:ext cx="2289045" cy="3663848"/>
              </a:xfrm>
              <a:custGeom>
                <a:avLst/>
                <a:gdLst/>
                <a:ahLst/>
                <a:cxnLst/>
                <a:rect l="l" t="t" r="r" b="b"/>
                <a:pathLst>
                  <a:path w="2289045" h="3663848">
                    <a:moveTo>
                      <a:pt x="0" y="3663848"/>
                    </a:moveTo>
                    <a:lnTo>
                      <a:pt x="0" y="228905"/>
                    </a:lnTo>
                    <a:cubicBezTo>
                      <a:pt x="0" y="168195"/>
                      <a:pt x="24117" y="109973"/>
                      <a:pt x="67045" y="67045"/>
                    </a:cubicBezTo>
                    <a:cubicBezTo>
                      <a:pt x="109973" y="24117"/>
                      <a:pt x="168195" y="0"/>
                      <a:pt x="228905" y="0"/>
                    </a:cubicBezTo>
                    <a:lnTo>
                      <a:pt x="2060140" y="0"/>
                    </a:lnTo>
                    <a:cubicBezTo>
                      <a:pt x="2120850" y="0"/>
                      <a:pt x="2179073" y="24117"/>
                      <a:pt x="2222000" y="67045"/>
                    </a:cubicBezTo>
                    <a:cubicBezTo>
                      <a:pt x="2264929" y="109973"/>
                      <a:pt x="2289045" y="168195"/>
                      <a:pt x="2289045" y="228905"/>
                    </a:cubicBezTo>
                    <a:lnTo>
                      <a:pt x="2289045" y="3663848"/>
                    </a:lnTo>
                    <a:close/>
                  </a:path>
                </a:pathLst>
              </a:custGeom>
              <a:solidFill>
                <a:srgbClr val="FFD2CC"/>
              </a:solidFill>
            </p:spPr>
          </p:sp>
        </p:grpSp>
      </p:grpSp>
      <p:sp>
        <p:nvSpPr>
          <p:cNvPr id="32" name="TextBox 32"/>
          <p:cNvSpPr txBox="1"/>
          <p:nvPr/>
        </p:nvSpPr>
        <p:spPr>
          <a:xfrm>
            <a:off x="11775277" y="3813111"/>
            <a:ext cx="5348683" cy="2175003"/>
          </a:xfrm>
          <a:prstGeom prst="rect">
            <a:avLst/>
          </a:prstGeom>
        </p:spPr>
        <p:txBody>
          <a:bodyPr lIns="0" tIns="0" rIns="0" bIns="0" rtlCol="0" anchor="t">
            <a:spAutoFit/>
          </a:bodyPr>
          <a:lstStyle/>
          <a:p>
            <a:pPr marL="538661" lvl="1" indent="-269331">
              <a:lnSpc>
                <a:spcPts val="3492"/>
              </a:lnSpc>
              <a:buFont typeface="Arial"/>
              <a:buChar char="•"/>
            </a:pPr>
            <a:r>
              <a:rPr lang="en-US" sz="2494">
                <a:solidFill>
                  <a:srgbClr val="293237"/>
                </a:solidFill>
                <a:latin typeface="Open Sans Light"/>
              </a:rPr>
              <a:t>Art &amp; Crafts                  325574</a:t>
            </a:r>
          </a:p>
          <a:p>
            <a:pPr marL="538661" lvl="1" indent="-269331">
              <a:lnSpc>
                <a:spcPts val="3492"/>
              </a:lnSpc>
              <a:buFont typeface="Arial"/>
              <a:buChar char="•"/>
            </a:pPr>
            <a:r>
              <a:rPr lang="en-US" sz="2494">
                <a:solidFill>
                  <a:srgbClr val="293237"/>
                </a:solidFill>
                <a:latin typeface="Open Sans Light"/>
              </a:rPr>
              <a:t>Toys                              267200</a:t>
            </a:r>
          </a:p>
          <a:p>
            <a:pPr marL="538661" lvl="1" indent="-269331">
              <a:lnSpc>
                <a:spcPts val="3492"/>
              </a:lnSpc>
              <a:buFont typeface="Arial"/>
              <a:buChar char="•"/>
            </a:pPr>
            <a:r>
              <a:rPr lang="en-US" sz="2494">
                <a:solidFill>
                  <a:srgbClr val="293237"/>
                </a:solidFill>
                <a:latin typeface="Open Sans Light"/>
              </a:rPr>
              <a:t>Games                          194673</a:t>
            </a:r>
          </a:p>
          <a:p>
            <a:pPr marL="538661" lvl="1" indent="-269331">
              <a:lnSpc>
                <a:spcPts val="3492"/>
              </a:lnSpc>
              <a:buFont typeface="Arial"/>
              <a:buChar char="•"/>
            </a:pPr>
            <a:r>
              <a:rPr lang="en-US" sz="2494">
                <a:solidFill>
                  <a:srgbClr val="293237"/>
                </a:solidFill>
                <a:latin typeface="Open Sans Light"/>
              </a:rPr>
              <a:t>Sports &amp; Outdoors     169043</a:t>
            </a:r>
          </a:p>
          <a:p>
            <a:pPr marL="538661" lvl="1" indent="-269331">
              <a:lnSpc>
                <a:spcPts val="3492"/>
              </a:lnSpc>
              <a:spcBef>
                <a:spcPct val="0"/>
              </a:spcBef>
              <a:buFont typeface="Arial"/>
              <a:buChar char="•"/>
            </a:pPr>
            <a:r>
              <a:rPr lang="en-US" sz="2494">
                <a:solidFill>
                  <a:srgbClr val="293237"/>
                </a:solidFill>
                <a:latin typeface="Open Sans Light"/>
              </a:rPr>
              <a:t>Electronics                   134075</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3857985" y="6254241"/>
            <a:ext cx="12080352" cy="7094461"/>
          </a:xfrm>
          <a:custGeom>
            <a:avLst/>
            <a:gdLst/>
            <a:ahLst/>
            <a:cxnLst/>
            <a:rect l="l" t="t" r="r" b="b"/>
            <a:pathLst>
              <a:path w="12080352" h="7094461">
                <a:moveTo>
                  <a:pt x="0" y="0"/>
                </a:moveTo>
                <a:lnTo>
                  <a:pt x="12080352" y="0"/>
                </a:lnTo>
                <a:lnTo>
                  <a:pt x="12080352" y="7094461"/>
                </a:lnTo>
                <a:lnTo>
                  <a:pt x="0" y="7094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98689" y="-409621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927092" y="2183760"/>
            <a:ext cx="9897109" cy="8140961"/>
          </a:xfrm>
          <a:custGeom>
            <a:avLst/>
            <a:gdLst/>
            <a:ahLst/>
            <a:cxnLst/>
            <a:rect l="l" t="t" r="r" b="b"/>
            <a:pathLst>
              <a:path w="9897109" h="8140961">
                <a:moveTo>
                  <a:pt x="0" y="0"/>
                </a:moveTo>
                <a:lnTo>
                  <a:pt x="9897109" y="0"/>
                </a:lnTo>
                <a:lnTo>
                  <a:pt x="9897109" y="8140961"/>
                </a:lnTo>
                <a:lnTo>
                  <a:pt x="0" y="8140961"/>
                </a:lnTo>
                <a:lnTo>
                  <a:pt x="0" y="0"/>
                </a:lnTo>
                <a:close/>
              </a:path>
            </a:pathLst>
          </a:custGeom>
          <a:blipFill>
            <a:blip r:embed="rId6"/>
            <a:stretch>
              <a:fillRect t="-12606" r="-13286" b="-3831"/>
            </a:stretch>
          </a:blipFill>
        </p:spPr>
      </p:sp>
      <p:sp>
        <p:nvSpPr>
          <p:cNvPr id="5" name="TextBox 5"/>
          <p:cNvSpPr txBox="1"/>
          <p:nvPr/>
        </p:nvSpPr>
        <p:spPr>
          <a:xfrm>
            <a:off x="2927185" y="398927"/>
            <a:ext cx="14332115" cy="1154771"/>
          </a:xfrm>
          <a:prstGeom prst="rect">
            <a:avLst/>
          </a:prstGeom>
        </p:spPr>
        <p:txBody>
          <a:bodyPr lIns="0" tIns="0" rIns="0" bIns="0" rtlCol="0" anchor="t">
            <a:spAutoFit/>
          </a:bodyPr>
          <a:lstStyle/>
          <a:p>
            <a:pPr marL="0" lvl="0" indent="0" algn="l">
              <a:lnSpc>
                <a:spcPts val="9412"/>
              </a:lnSpc>
              <a:spcBef>
                <a:spcPct val="0"/>
              </a:spcBef>
            </a:pPr>
            <a:r>
              <a:rPr lang="en-US" sz="6920" spc="152">
                <a:solidFill>
                  <a:srgbClr val="292F33"/>
                </a:solidFill>
                <a:latin typeface="League Spartan"/>
              </a:rPr>
              <a:t>GANANCIAS POR CATEGORÍA</a:t>
            </a:r>
          </a:p>
        </p:txBody>
      </p:sp>
      <p:sp>
        <p:nvSpPr>
          <p:cNvPr id="6" name="TextBox 6"/>
          <p:cNvSpPr txBox="1"/>
          <p:nvPr/>
        </p:nvSpPr>
        <p:spPr>
          <a:xfrm>
            <a:off x="1028700" y="4032186"/>
            <a:ext cx="5348683" cy="2175003"/>
          </a:xfrm>
          <a:prstGeom prst="rect">
            <a:avLst/>
          </a:prstGeom>
        </p:spPr>
        <p:txBody>
          <a:bodyPr lIns="0" tIns="0" rIns="0" bIns="0" rtlCol="0" anchor="t">
            <a:spAutoFit/>
          </a:bodyPr>
          <a:lstStyle/>
          <a:p>
            <a:pPr marL="538661" lvl="1" indent="-269331">
              <a:lnSpc>
                <a:spcPts val="3492"/>
              </a:lnSpc>
              <a:buFont typeface="Arial"/>
              <a:buChar char="•"/>
            </a:pPr>
            <a:r>
              <a:rPr lang="en-US" sz="2494">
                <a:solidFill>
                  <a:srgbClr val="293237"/>
                </a:solidFill>
                <a:latin typeface="Open Sans Light"/>
              </a:rPr>
              <a:t>Toys                             1079527.0</a:t>
            </a:r>
          </a:p>
          <a:p>
            <a:pPr marL="538661" lvl="1" indent="-269331">
              <a:lnSpc>
                <a:spcPts val="3492"/>
              </a:lnSpc>
              <a:buFont typeface="Arial"/>
              <a:buChar char="•"/>
            </a:pPr>
            <a:r>
              <a:rPr lang="en-US" sz="2494">
                <a:solidFill>
                  <a:srgbClr val="293237"/>
                </a:solidFill>
                <a:latin typeface="Open Sans Light"/>
              </a:rPr>
              <a:t>Electronics                  1001437.0</a:t>
            </a:r>
          </a:p>
          <a:p>
            <a:pPr marL="538661" lvl="1" indent="-269331">
              <a:lnSpc>
                <a:spcPts val="3492"/>
              </a:lnSpc>
              <a:buFont typeface="Arial"/>
              <a:buChar char="•"/>
            </a:pPr>
            <a:r>
              <a:rPr lang="en-US" sz="2494">
                <a:solidFill>
                  <a:srgbClr val="293237"/>
                </a:solidFill>
                <a:latin typeface="Open Sans Light"/>
              </a:rPr>
              <a:t>Art &amp; Crafts                 753354.0</a:t>
            </a:r>
          </a:p>
          <a:p>
            <a:pPr marL="538661" lvl="1" indent="-269331">
              <a:lnSpc>
                <a:spcPts val="3492"/>
              </a:lnSpc>
              <a:buFont typeface="Arial"/>
              <a:buChar char="•"/>
            </a:pPr>
            <a:r>
              <a:rPr lang="en-US" sz="2494">
                <a:solidFill>
                  <a:srgbClr val="293237"/>
                </a:solidFill>
                <a:latin typeface="Open Sans Light"/>
              </a:rPr>
              <a:t>Games                         673993.0</a:t>
            </a:r>
          </a:p>
          <a:p>
            <a:pPr marL="538661" lvl="1" indent="-269331">
              <a:lnSpc>
                <a:spcPts val="3492"/>
              </a:lnSpc>
              <a:spcBef>
                <a:spcPct val="0"/>
              </a:spcBef>
              <a:buFont typeface="Arial"/>
              <a:buChar char="•"/>
            </a:pPr>
            <a:r>
              <a:rPr lang="en-US" sz="2494">
                <a:solidFill>
                  <a:srgbClr val="293237"/>
                </a:solidFill>
                <a:latin typeface="Open Sans Light"/>
              </a:rPr>
              <a:t>Sports &amp; Outdoors     505718.0</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TextBox 2"/>
          <p:cNvSpPr txBox="1"/>
          <p:nvPr/>
        </p:nvSpPr>
        <p:spPr>
          <a:xfrm>
            <a:off x="9444686" y="2196203"/>
            <a:ext cx="3139309" cy="2505038"/>
          </a:xfrm>
          <a:prstGeom prst="rect">
            <a:avLst/>
          </a:prstGeom>
        </p:spPr>
        <p:txBody>
          <a:bodyPr lIns="0" tIns="0" rIns="0" bIns="0" rtlCol="0" anchor="t">
            <a:spAutoFit/>
          </a:bodyPr>
          <a:lstStyle/>
          <a:p>
            <a:pPr marL="0" lvl="0" indent="0" algn="ctr">
              <a:lnSpc>
                <a:spcPts val="4027"/>
              </a:lnSpc>
              <a:spcBef>
                <a:spcPct val="0"/>
              </a:spcBef>
            </a:pPr>
            <a:r>
              <a:rPr lang="en-US" sz="2918">
                <a:solidFill>
                  <a:srgbClr val="000000"/>
                </a:solidFill>
                <a:latin typeface="Open Sans Italics"/>
              </a:rPr>
              <a:t>Calculo de la ganancia promedio por categoria de producto.</a:t>
            </a:r>
          </a:p>
        </p:txBody>
      </p:sp>
      <p:sp>
        <p:nvSpPr>
          <p:cNvPr id="3" name="Freeform 3"/>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761665" y="503717"/>
            <a:ext cx="12764670" cy="730461"/>
          </a:xfrm>
          <a:prstGeom prst="rect">
            <a:avLst/>
          </a:prstGeom>
        </p:spPr>
        <p:txBody>
          <a:bodyPr lIns="0" tIns="0" rIns="0" bIns="0" rtlCol="0" anchor="t">
            <a:spAutoFit/>
          </a:bodyPr>
          <a:lstStyle/>
          <a:p>
            <a:pPr marL="0" lvl="0" indent="0" algn="ctr">
              <a:lnSpc>
                <a:spcPts val="5935"/>
              </a:lnSpc>
              <a:spcBef>
                <a:spcPct val="0"/>
              </a:spcBef>
            </a:pPr>
            <a:r>
              <a:rPr lang="en-US" sz="4364" spc="96">
                <a:solidFill>
                  <a:srgbClr val="292F33"/>
                </a:solidFill>
                <a:latin typeface="League Spartan"/>
              </a:rPr>
              <a:t>GANANCIA PROMEDIO POR CATEGORÍA</a:t>
            </a:r>
          </a:p>
        </p:txBody>
      </p:sp>
      <p:sp>
        <p:nvSpPr>
          <p:cNvPr id="7" name="Freeform 7"/>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876253"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9" name="Freeform 9"/>
          <p:cNvSpPr/>
          <p:nvPr/>
        </p:nvSpPr>
        <p:spPr>
          <a:xfrm>
            <a:off x="2083868" y="4737741"/>
            <a:ext cx="1809923" cy="2242022"/>
          </a:xfrm>
          <a:custGeom>
            <a:avLst/>
            <a:gdLst/>
            <a:ahLst/>
            <a:cxnLst/>
            <a:rect l="l" t="t" r="r" b="b"/>
            <a:pathLst>
              <a:path w="1809923" h="2242022">
                <a:moveTo>
                  <a:pt x="0" y="0"/>
                </a:moveTo>
                <a:lnTo>
                  <a:pt x="1809923" y="0"/>
                </a:lnTo>
                <a:lnTo>
                  <a:pt x="1809923"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2351658"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1</a:t>
            </a:r>
          </a:p>
        </p:txBody>
      </p:sp>
      <p:sp>
        <p:nvSpPr>
          <p:cNvPr id="11" name="Freeform 11"/>
          <p:cNvSpPr/>
          <p:nvPr/>
        </p:nvSpPr>
        <p:spPr>
          <a:xfrm>
            <a:off x="7995244"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2" name="Freeform 12"/>
          <p:cNvSpPr/>
          <p:nvPr/>
        </p:nvSpPr>
        <p:spPr>
          <a:xfrm>
            <a:off x="6202858" y="4737741"/>
            <a:ext cx="1809923" cy="2242022"/>
          </a:xfrm>
          <a:custGeom>
            <a:avLst/>
            <a:gdLst/>
            <a:ahLst/>
            <a:cxnLst/>
            <a:rect l="l" t="t" r="r" b="b"/>
            <a:pathLst>
              <a:path w="1809923" h="2242022">
                <a:moveTo>
                  <a:pt x="0" y="0"/>
                </a:moveTo>
                <a:lnTo>
                  <a:pt x="1809924" y="0"/>
                </a:lnTo>
                <a:lnTo>
                  <a:pt x="1809924"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6483635"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2</a:t>
            </a:r>
          </a:p>
        </p:txBody>
      </p:sp>
      <p:sp>
        <p:nvSpPr>
          <p:cNvPr id="14" name="Freeform 14"/>
          <p:cNvSpPr/>
          <p:nvPr/>
        </p:nvSpPr>
        <p:spPr>
          <a:xfrm>
            <a:off x="11901764" y="5480778"/>
            <a:ext cx="2326605" cy="452390"/>
          </a:xfrm>
          <a:custGeom>
            <a:avLst/>
            <a:gdLst/>
            <a:ahLst/>
            <a:cxnLst/>
            <a:rect l="l" t="t" r="r" b="b"/>
            <a:pathLst>
              <a:path w="2326605" h="452390">
                <a:moveTo>
                  <a:pt x="0" y="0"/>
                </a:moveTo>
                <a:lnTo>
                  <a:pt x="2326605" y="0"/>
                </a:lnTo>
                <a:lnTo>
                  <a:pt x="2326605" y="452389"/>
                </a:lnTo>
                <a:lnTo>
                  <a:pt x="0" y="452389"/>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5" name="Freeform 15"/>
          <p:cNvSpPr/>
          <p:nvPr/>
        </p:nvSpPr>
        <p:spPr>
          <a:xfrm>
            <a:off x="10109379" y="4701241"/>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10390155" y="49884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3</a:t>
            </a:r>
          </a:p>
        </p:txBody>
      </p:sp>
      <p:sp>
        <p:nvSpPr>
          <p:cNvPr id="17" name="Freeform 17"/>
          <p:cNvSpPr/>
          <p:nvPr/>
        </p:nvSpPr>
        <p:spPr>
          <a:xfrm>
            <a:off x="14224352" y="4701241"/>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4495069" y="49884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4</a:t>
            </a:r>
          </a:p>
        </p:txBody>
      </p:sp>
      <p:sp>
        <p:nvSpPr>
          <p:cNvPr id="19" name="TextBox 19"/>
          <p:cNvSpPr txBox="1"/>
          <p:nvPr/>
        </p:nvSpPr>
        <p:spPr>
          <a:xfrm>
            <a:off x="5431930" y="6895638"/>
            <a:ext cx="3139309" cy="2505038"/>
          </a:xfrm>
          <a:prstGeom prst="rect">
            <a:avLst/>
          </a:prstGeom>
        </p:spPr>
        <p:txBody>
          <a:bodyPr lIns="0" tIns="0" rIns="0" bIns="0" rtlCol="0" anchor="t">
            <a:spAutoFit/>
          </a:bodyPr>
          <a:lstStyle/>
          <a:p>
            <a:pPr marL="0" lvl="0" indent="0" algn="ctr">
              <a:lnSpc>
                <a:spcPts val="4027"/>
              </a:lnSpc>
              <a:spcBef>
                <a:spcPct val="0"/>
              </a:spcBef>
            </a:pPr>
            <a:r>
              <a:rPr lang="en-US" sz="2918">
                <a:solidFill>
                  <a:srgbClr val="000000"/>
                </a:solidFill>
                <a:latin typeface="Open Sans Italics"/>
              </a:rPr>
              <a:t>Importar las columnas seleccionadas basadas en el Category_ID.</a:t>
            </a:r>
          </a:p>
        </p:txBody>
      </p:sp>
      <p:sp>
        <p:nvSpPr>
          <p:cNvPr id="20" name="TextBox 20"/>
          <p:cNvSpPr txBox="1"/>
          <p:nvPr/>
        </p:nvSpPr>
        <p:spPr>
          <a:xfrm>
            <a:off x="1419175" y="2701028"/>
            <a:ext cx="3359219" cy="2000213"/>
          </a:xfrm>
          <a:prstGeom prst="rect">
            <a:avLst/>
          </a:prstGeom>
        </p:spPr>
        <p:txBody>
          <a:bodyPr lIns="0" tIns="0" rIns="0" bIns="0" rtlCol="0" anchor="t">
            <a:spAutoFit/>
          </a:bodyPr>
          <a:lstStyle/>
          <a:p>
            <a:pPr marL="0" lvl="0" indent="0" algn="ctr">
              <a:lnSpc>
                <a:spcPts val="4027"/>
              </a:lnSpc>
              <a:spcBef>
                <a:spcPct val="0"/>
              </a:spcBef>
            </a:pPr>
            <a:r>
              <a:rPr lang="en-US" sz="2918">
                <a:solidFill>
                  <a:srgbClr val="000000"/>
                </a:solidFill>
                <a:latin typeface="Open Sans Italics"/>
              </a:rPr>
              <a:t>Anexar información complementaria al  la tabla de categorías.</a:t>
            </a:r>
          </a:p>
        </p:txBody>
      </p:sp>
      <p:sp>
        <p:nvSpPr>
          <p:cNvPr id="21" name="TextBox 21"/>
          <p:cNvSpPr txBox="1"/>
          <p:nvPr/>
        </p:nvSpPr>
        <p:spPr>
          <a:xfrm>
            <a:off x="13729516" y="6895638"/>
            <a:ext cx="3139309" cy="2000213"/>
          </a:xfrm>
          <a:prstGeom prst="rect">
            <a:avLst/>
          </a:prstGeom>
        </p:spPr>
        <p:txBody>
          <a:bodyPr lIns="0" tIns="0" rIns="0" bIns="0" rtlCol="0" anchor="t">
            <a:spAutoFit/>
          </a:bodyPr>
          <a:lstStyle/>
          <a:p>
            <a:pPr marL="0" lvl="0" indent="0" algn="ctr">
              <a:lnSpc>
                <a:spcPts val="4027"/>
              </a:lnSpc>
              <a:spcBef>
                <a:spcPct val="0"/>
              </a:spcBef>
            </a:pPr>
            <a:r>
              <a:rPr lang="en-US" sz="2918">
                <a:solidFill>
                  <a:srgbClr val="000000"/>
                </a:solidFill>
                <a:latin typeface="Open Sans Italics"/>
              </a:rPr>
              <a:t>Agregar una columna de la ganancia media por categoría.</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V="1">
            <a:off x="-3769085" y="-3488161"/>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8" name="Table 8"/>
          <p:cNvGraphicFramePr>
            <a:graphicFrameLocks noGrp="1"/>
          </p:cNvGraphicFramePr>
          <p:nvPr/>
        </p:nvGraphicFramePr>
        <p:xfrm>
          <a:off x="3807073" y="2772185"/>
          <a:ext cx="10673854" cy="6267450"/>
        </p:xfrm>
        <a:graphic>
          <a:graphicData uri="http://schemas.openxmlformats.org/drawingml/2006/table">
            <a:tbl>
              <a:tblPr/>
              <a:tblGrid>
                <a:gridCol w="2574537">
                  <a:extLst>
                    <a:ext uri="{9D8B030D-6E8A-4147-A177-3AD203B41FA5}">
                      <a16:colId xmlns:a16="http://schemas.microsoft.com/office/drawing/2014/main" val="20000"/>
                    </a:ext>
                  </a:extLst>
                </a:gridCol>
                <a:gridCol w="2574537">
                  <a:extLst>
                    <a:ext uri="{9D8B030D-6E8A-4147-A177-3AD203B41FA5}">
                      <a16:colId xmlns:a16="http://schemas.microsoft.com/office/drawing/2014/main" val="20001"/>
                    </a:ext>
                  </a:extLst>
                </a:gridCol>
                <a:gridCol w="3116687">
                  <a:extLst>
                    <a:ext uri="{9D8B030D-6E8A-4147-A177-3AD203B41FA5}">
                      <a16:colId xmlns:a16="http://schemas.microsoft.com/office/drawing/2014/main" val="20002"/>
                    </a:ext>
                  </a:extLst>
                </a:gridCol>
                <a:gridCol w="2408093">
                  <a:extLst>
                    <a:ext uri="{9D8B030D-6E8A-4147-A177-3AD203B41FA5}">
                      <a16:colId xmlns:a16="http://schemas.microsoft.com/office/drawing/2014/main" val="20003"/>
                    </a:ext>
                  </a:extLst>
                </a:gridCol>
              </a:tblGrid>
              <a:tr h="1044575">
                <a:tc>
                  <a:txBody>
                    <a:bodyPr/>
                    <a:lstStyle/>
                    <a:p>
                      <a:pPr algn="ctr">
                        <a:lnSpc>
                          <a:spcPts val="2454"/>
                        </a:lnSpc>
                        <a:defRPr/>
                      </a:pPr>
                      <a:r>
                        <a:rPr lang="en-US" sz="1753">
                          <a:solidFill>
                            <a:srgbClr val="000000"/>
                          </a:solidFill>
                          <a:latin typeface="Open Sans Light Bold"/>
                        </a:rPr>
                        <a:t>Product_Category</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Operation_profit</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Products_per_category</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454"/>
                        </a:lnSpc>
                        <a:defRPr/>
                      </a:pPr>
                      <a:r>
                        <a:rPr lang="en-US" sz="1753">
                          <a:solidFill>
                            <a:srgbClr val="000000"/>
                          </a:solidFill>
                          <a:latin typeface="Open Sans Light Bold"/>
                        </a:rPr>
                        <a:t>mean_porfit</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extLst>
                  <a:ext uri="{0D108BD9-81ED-4DB2-BD59-A6C34878D82A}">
                    <a16:rowId xmlns:a16="http://schemas.microsoft.com/office/drawing/2014/main" val="10000"/>
                  </a:ext>
                </a:extLst>
              </a:tr>
              <a:tr h="1044575">
                <a:tc>
                  <a:txBody>
                    <a:bodyPr/>
                    <a:lstStyle/>
                    <a:p>
                      <a:pPr algn="ctr">
                        <a:lnSpc>
                          <a:spcPts val="2454"/>
                        </a:lnSpc>
                        <a:defRPr/>
                      </a:pPr>
                      <a:r>
                        <a:rPr lang="en-US" sz="1753">
                          <a:solidFill>
                            <a:srgbClr val="000000"/>
                          </a:solidFill>
                          <a:latin typeface="Open Sans Light"/>
                        </a:rPr>
                        <a:t>Electronics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1001437.0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3</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333812.333333</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1044575">
                <a:tc>
                  <a:txBody>
                    <a:bodyPr/>
                    <a:lstStyle/>
                    <a:p>
                      <a:pPr algn="ctr">
                        <a:lnSpc>
                          <a:spcPts val="2454"/>
                        </a:lnSpc>
                        <a:defRPr/>
                      </a:pPr>
                      <a:r>
                        <a:rPr lang="en-US" sz="1753">
                          <a:solidFill>
                            <a:srgbClr val="000000"/>
                          </a:solidFill>
                          <a:latin typeface="Open Sans Light"/>
                        </a:rPr>
                        <a:t>Toys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1079527.0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9</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119947.444444</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1044575">
                <a:tc>
                  <a:txBody>
                    <a:bodyPr/>
                    <a:lstStyle/>
                    <a:p>
                      <a:pPr algn="ctr">
                        <a:lnSpc>
                          <a:spcPts val="2454"/>
                        </a:lnSpc>
                        <a:defRPr/>
                      </a:pPr>
                      <a:r>
                        <a:rPr lang="en-US" sz="1753">
                          <a:solidFill>
                            <a:srgbClr val="000000"/>
                          </a:solidFill>
                          <a:latin typeface="Open Sans Light"/>
                        </a:rPr>
                        <a:t>Art &amp; Crafts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753354.0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8</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94169.250000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r h="1044575">
                <a:tc>
                  <a:txBody>
                    <a:bodyPr/>
                    <a:lstStyle/>
                    <a:p>
                      <a:pPr algn="ctr">
                        <a:lnSpc>
                          <a:spcPts val="2454"/>
                        </a:lnSpc>
                        <a:defRPr/>
                      </a:pPr>
                      <a:r>
                        <a:rPr lang="en-US" sz="1753">
                          <a:solidFill>
                            <a:srgbClr val="000000"/>
                          </a:solidFill>
                          <a:latin typeface="Open Sans Light"/>
                        </a:rPr>
                        <a:t>Games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673993.0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8</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84249.125000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4"/>
                  </a:ext>
                </a:extLst>
              </a:tr>
              <a:tr h="1044575">
                <a:tc>
                  <a:txBody>
                    <a:bodyPr/>
                    <a:lstStyle/>
                    <a:p>
                      <a:pPr algn="ctr">
                        <a:lnSpc>
                          <a:spcPts val="2454"/>
                        </a:lnSpc>
                        <a:defRPr/>
                      </a:pPr>
                      <a:r>
                        <a:rPr lang="en-US" sz="1753">
                          <a:solidFill>
                            <a:srgbClr val="000000"/>
                          </a:solidFill>
                          <a:latin typeface="Open Sans Light"/>
                        </a:rPr>
                        <a:t>Sports &amp; Outdoors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a:rPr>
                        <a:t>505718.0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7</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454"/>
                        </a:lnSpc>
                        <a:defRPr/>
                      </a:pPr>
                      <a:r>
                        <a:rPr lang="en-US" sz="1753">
                          <a:solidFill>
                            <a:srgbClr val="000000"/>
                          </a:solidFill>
                          <a:latin typeface="Open Sans Light"/>
                        </a:rPr>
                        <a:t>72245.428571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5"/>
                  </a:ext>
                </a:extLst>
              </a:tr>
            </a:tbl>
          </a:graphicData>
        </a:graphic>
      </p:graphicFrame>
      <p:sp>
        <p:nvSpPr>
          <p:cNvPr id="9" name="TextBox 9"/>
          <p:cNvSpPr txBox="1"/>
          <p:nvPr/>
        </p:nvSpPr>
        <p:spPr>
          <a:xfrm>
            <a:off x="391502" y="969322"/>
            <a:ext cx="17504997" cy="1035587"/>
          </a:xfrm>
          <a:prstGeom prst="rect">
            <a:avLst/>
          </a:prstGeom>
        </p:spPr>
        <p:txBody>
          <a:bodyPr lIns="0" tIns="0" rIns="0" bIns="0" rtlCol="0" anchor="t">
            <a:spAutoFit/>
          </a:bodyPr>
          <a:lstStyle/>
          <a:p>
            <a:pPr marL="0" lvl="0" indent="0">
              <a:lnSpc>
                <a:spcPts val="8464"/>
              </a:lnSpc>
              <a:spcBef>
                <a:spcPct val="0"/>
              </a:spcBef>
            </a:pPr>
            <a:r>
              <a:rPr lang="en-US" sz="6223" spc="136">
                <a:solidFill>
                  <a:srgbClr val="292F33"/>
                </a:solidFill>
                <a:latin typeface="League Spartan"/>
              </a:rPr>
              <a:t>GANANCIA PROMEDIO POR CATEGORÍA</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20485" y="7535821"/>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1058936" y="-1820642"/>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00458" y="909395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3040343" y="-2671241"/>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6" name="Freeform 6"/>
          <p:cNvSpPr/>
          <p:nvPr/>
        </p:nvSpPr>
        <p:spPr>
          <a:xfrm>
            <a:off x="391502" y="2346610"/>
            <a:ext cx="9335327" cy="6979684"/>
          </a:xfrm>
          <a:custGeom>
            <a:avLst/>
            <a:gdLst/>
            <a:ahLst/>
            <a:cxnLst/>
            <a:rect l="l" t="t" r="r" b="b"/>
            <a:pathLst>
              <a:path w="9335327" h="6979684">
                <a:moveTo>
                  <a:pt x="0" y="0"/>
                </a:moveTo>
                <a:lnTo>
                  <a:pt x="9335327" y="0"/>
                </a:lnTo>
                <a:lnTo>
                  <a:pt x="9335327" y="6979684"/>
                </a:lnTo>
                <a:lnTo>
                  <a:pt x="0" y="6979684"/>
                </a:lnTo>
                <a:lnTo>
                  <a:pt x="0" y="0"/>
                </a:lnTo>
                <a:close/>
              </a:path>
            </a:pathLst>
          </a:custGeom>
          <a:blipFill>
            <a:blip r:embed="rId5"/>
            <a:stretch>
              <a:fillRect/>
            </a:stretch>
          </a:blipFill>
        </p:spPr>
      </p:sp>
      <p:sp>
        <p:nvSpPr>
          <p:cNvPr id="7" name="TextBox 7"/>
          <p:cNvSpPr txBox="1"/>
          <p:nvPr/>
        </p:nvSpPr>
        <p:spPr>
          <a:xfrm>
            <a:off x="391502" y="997897"/>
            <a:ext cx="17504997" cy="704751"/>
          </a:xfrm>
          <a:prstGeom prst="rect">
            <a:avLst/>
          </a:prstGeom>
        </p:spPr>
        <p:txBody>
          <a:bodyPr lIns="0" tIns="0" rIns="0" bIns="0" rtlCol="0" anchor="t">
            <a:spAutoFit/>
          </a:bodyPr>
          <a:lstStyle/>
          <a:p>
            <a:pPr marL="0" lvl="0" indent="0">
              <a:lnSpc>
                <a:spcPts val="5744"/>
              </a:lnSpc>
              <a:spcBef>
                <a:spcPct val="0"/>
              </a:spcBef>
            </a:pPr>
            <a:r>
              <a:rPr lang="en-US" sz="4223" spc="92">
                <a:solidFill>
                  <a:srgbClr val="292F33"/>
                </a:solidFill>
                <a:latin typeface="League Spartan"/>
              </a:rPr>
              <a:t>VENTA DE CADA UNO DE LOS PRODUCTOS POR CATEGORÍA</a:t>
            </a:r>
          </a:p>
        </p:txBody>
      </p:sp>
      <p:sp>
        <p:nvSpPr>
          <p:cNvPr id="8" name="TextBox 8"/>
          <p:cNvSpPr txBox="1"/>
          <p:nvPr/>
        </p:nvSpPr>
        <p:spPr>
          <a:xfrm>
            <a:off x="11320485" y="4067913"/>
            <a:ext cx="6576013" cy="34894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Product_ID        Product_Category</a:t>
            </a:r>
          </a:p>
          <a:p>
            <a:pPr>
              <a:lnSpc>
                <a:spcPts val="3492"/>
              </a:lnSpc>
            </a:pPr>
            <a:endParaRPr lang="en-US" sz="2494">
              <a:solidFill>
                <a:srgbClr val="293237"/>
              </a:solidFill>
              <a:latin typeface="Open Sans Light"/>
            </a:endParaRPr>
          </a:p>
          <a:p>
            <a:pPr>
              <a:lnSpc>
                <a:spcPts val="3492"/>
              </a:lnSpc>
            </a:pPr>
            <a:r>
              <a:rPr lang="en-US" sz="2494">
                <a:solidFill>
                  <a:srgbClr val="293237"/>
                </a:solidFill>
                <a:latin typeface="Open Sans Light"/>
              </a:rPr>
              <a:t>6                              Electronics             104368</a:t>
            </a:r>
          </a:p>
          <a:p>
            <a:pPr>
              <a:lnSpc>
                <a:spcPts val="3492"/>
              </a:lnSpc>
            </a:pPr>
            <a:r>
              <a:rPr lang="en-US" sz="2494">
                <a:solidFill>
                  <a:srgbClr val="293237"/>
                </a:solidFill>
                <a:latin typeface="Open Sans Light"/>
              </a:rPr>
              <a:t>8                              Art &amp; Crafts            103128</a:t>
            </a:r>
          </a:p>
          <a:p>
            <a:pPr>
              <a:lnSpc>
                <a:spcPts val="3492"/>
              </a:lnSpc>
            </a:pPr>
            <a:r>
              <a:rPr lang="en-US" sz="2494">
                <a:solidFill>
                  <a:srgbClr val="293237"/>
                </a:solidFill>
                <a:latin typeface="Open Sans Light"/>
              </a:rPr>
              <a:t>25                            Art &amp; Crafts              91663</a:t>
            </a:r>
          </a:p>
          <a:p>
            <a:pPr>
              <a:lnSpc>
                <a:spcPts val="3492"/>
              </a:lnSpc>
            </a:pPr>
            <a:r>
              <a:rPr lang="en-US" sz="2494">
                <a:solidFill>
                  <a:srgbClr val="293237"/>
                </a:solidFill>
                <a:latin typeface="Open Sans Light"/>
              </a:rPr>
              <a:t>3                              Games                      84034</a:t>
            </a:r>
          </a:p>
          <a:p>
            <a:pPr>
              <a:lnSpc>
                <a:spcPts val="3492"/>
              </a:lnSpc>
            </a:pPr>
            <a:r>
              <a:rPr lang="en-US" sz="2494">
                <a:solidFill>
                  <a:srgbClr val="293237"/>
                </a:solidFill>
                <a:latin typeface="Open Sans Light"/>
              </a:rPr>
              <a:t>1                              Art &amp; Crafts              60598</a:t>
            </a:r>
          </a:p>
          <a:p>
            <a:pPr>
              <a:lnSpc>
                <a:spcPts val="3492"/>
              </a:lnSpc>
              <a:spcBef>
                <a:spcPct val="0"/>
              </a:spcBef>
            </a:pPr>
            <a:endParaRPr lang="en-US" sz="2494">
              <a:solidFill>
                <a:srgbClr val="293237"/>
              </a:solidFill>
              <a:latin typeface="Open Sans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flipH="1">
            <a:off x="10097666" y="6254241"/>
            <a:ext cx="12080352" cy="7094461"/>
          </a:xfrm>
          <a:custGeom>
            <a:avLst/>
            <a:gdLst/>
            <a:ahLst/>
            <a:cxnLst/>
            <a:rect l="l" t="t" r="r" b="b"/>
            <a:pathLst>
              <a:path w="12080352" h="7094461">
                <a:moveTo>
                  <a:pt x="12080352" y="0"/>
                </a:moveTo>
                <a:lnTo>
                  <a:pt x="0" y="0"/>
                </a:lnTo>
                <a:lnTo>
                  <a:pt x="0" y="7094461"/>
                </a:lnTo>
                <a:lnTo>
                  <a:pt x="12080352" y="7094461"/>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818546" y="-3656601"/>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02315" y="-570501"/>
            <a:ext cx="1077329" cy="4114800"/>
          </a:xfrm>
          <a:custGeom>
            <a:avLst/>
            <a:gdLst/>
            <a:ahLst/>
            <a:cxnLst/>
            <a:rect l="l" t="t" r="r" b="b"/>
            <a:pathLst>
              <a:path w="1077329" h="4114800">
                <a:moveTo>
                  <a:pt x="0" y="0"/>
                </a:moveTo>
                <a:lnTo>
                  <a:pt x="1077330" y="0"/>
                </a:lnTo>
                <a:lnTo>
                  <a:pt x="107733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5" name="Table 5"/>
          <p:cNvGraphicFramePr>
            <a:graphicFrameLocks noGrp="1"/>
          </p:cNvGraphicFramePr>
          <p:nvPr/>
        </p:nvGraphicFramePr>
        <p:xfrm>
          <a:off x="1028700" y="2066925"/>
          <a:ext cx="7315200" cy="6200775"/>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025476">
                <a:tc>
                  <a:txBody>
                    <a:bodyPr/>
                    <a:lstStyle/>
                    <a:p>
                      <a:pPr algn="ctr">
                        <a:lnSpc>
                          <a:spcPts val="2454"/>
                        </a:lnSpc>
                        <a:defRPr/>
                      </a:pPr>
                      <a:r>
                        <a:rPr lang="en-US" sz="1753">
                          <a:solidFill>
                            <a:srgbClr val="000000"/>
                          </a:solidFill>
                          <a:latin typeface="Open Sans Light Bold"/>
                        </a:rPr>
                        <a:t>Product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Bold"/>
                        </a:rPr>
                        <a:t>Product_Category</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454"/>
                        </a:lnSpc>
                        <a:defRPr/>
                      </a:pPr>
                      <a:r>
                        <a:rPr lang="en-US" sz="1753">
                          <a:solidFill>
                            <a:srgbClr val="000000"/>
                          </a:solidFill>
                          <a:latin typeface="Open Sans Light Bold"/>
                        </a:rPr>
                        <a:t>Units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025476">
                <a:tc>
                  <a:txBody>
                    <a:bodyPr/>
                    <a:lstStyle/>
                    <a:p>
                      <a:pPr algn="ctr">
                        <a:lnSpc>
                          <a:spcPts val="2454"/>
                        </a:lnSpc>
                        <a:defRPr/>
                      </a:pPr>
                      <a:r>
                        <a:rPr lang="en-US" sz="1753">
                          <a:solidFill>
                            <a:srgbClr val="000000"/>
                          </a:solidFill>
                          <a:latin typeface="Open Sans Light"/>
                        </a:rPr>
                        <a:t>Playfoam</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Art &amp; Crafts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4158</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025476">
                <a:tc>
                  <a:txBody>
                    <a:bodyPr/>
                    <a:lstStyle/>
                    <a:p>
                      <a:pPr algn="ctr">
                        <a:lnSpc>
                          <a:spcPts val="2454"/>
                        </a:lnSpc>
                        <a:defRPr/>
                      </a:pPr>
                      <a:r>
                        <a:rPr lang="en-US" sz="1753">
                          <a:solidFill>
                            <a:srgbClr val="000000"/>
                          </a:solidFill>
                          <a:latin typeface="Open Sans Light"/>
                        </a:rPr>
                        <a:t>Chutes &amp; Ladders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Games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3829</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025476">
                <a:tc>
                  <a:txBody>
                    <a:bodyPr/>
                    <a:lstStyle/>
                    <a:p>
                      <a:pPr algn="ctr">
                        <a:lnSpc>
                          <a:spcPts val="2454"/>
                        </a:lnSpc>
                        <a:defRPr/>
                      </a:pPr>
                      <a:r>
                        <a:rPr lang="en-US" sz="1753">
                          <a:solidFill>
                            <a:srgbClr val="000000"/>
                          </a:solidFill>
                          <a:latin typeface="Open Sans Light"/>
                        </a:rPr>
                        <a:t>Monopoly</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Games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3385</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r h="1025476">
                <a:tc>
                  <a:txBody>
                    <a:bodyPr/>
                    <a:lstStyle/>
                    <a:p>
                      <a:pPr algn="ctr">
                        <a:lnSpc>
                          <a:spcPts val="2454"/>
                        </a:lnSpc>
                        <a:defRPr/>
                      </a:pPr>
                      <a:r>
                        <a:rPr lang="en-US" sz="1753">
                          <a:solidFill>
                            <a:srgbClr val="000000"/>
                          </a:solidFill>
                          <a:latin typeface="Open Sans Light"/>
                        </a:rPr>
                        <a:t>Uno Card Game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Games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2710</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4"/>
                  </a:ext>
                </a:extLst>
              </a:tr>
              <a:tr h="1073395">
                <a:tc>
                  <a:txBody>
                    <a:bodyPr/>
                    <a:lstStyle/>
                    <a:p>
                      <a:pPr algn="ctr">
                        <a:lnSpc>
                          <a:spcPts val="2454"/>
                        </a:lnSpc>
                        <a:defRPr/>
                      </a:pPr>
                      <a:r>
                        <a:rPr lang="en-US" sz="1753">
                          <a:solidFill>
                            <a:srgbClr val="000000"/>
                          </a:solidFill>
                          <a:latin typeface="Open Sans Light"/>
                        </a:rPr>
                        <a:t>Mini Basketball Hoop</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Sports &amp; Outdoors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454"/>
                        </a:lnSpc>
                        <a:defRPr/>
                      </a:pPr>
                      <a:r>
                        <a:rPr lang="en-US" sz="1753">
                          <a:solidFill>
                            <a:srgbClr val="000000"/>
                          </a:solidFill>
                          <a:latin typeface="Open Sans Light"/>
                        </a:rPr>
                        <a:t>2647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10102384" y="3671937"/>
            <a:ext cx="7156916" cy="2876451"/>
          </a:xfrm>
          <a:prstGeom prst="rect">
            <a:avLst/>
          </a:prstGeom>
        </p:spPr>
        <p:txBody>
          <a:bodyPr lIns="0" tIns="0" rIns="0" bIns="0" rtlCol="0" anchor="t">
            <a:spAutoFit/>
          </a:bodyPr>
          <a:lstStyle/>
          <a:p>
            <a:pPr marL="0" lvl="0" indent="0">
              <a:lnSpc>
                <a:spcPts val="5744"/>
              </a:lnSpc>
              <a:spcBef>
                <a:spcPct val="0"/>
              </a:spcBef>
            </a:pPr>
            <a:r>
              <a:rPr lang="en-US" sz="4223" spc="92">
                <a:solidFill>
                  <a:srgbClr val="292F33"/>
                </a:solidFill>
                <a:latin typeface="League Spartan"/>
              </a:rPr>
              <a:t>AJUSTE DE MODELOS POR PRODUCTO CON MENOS UNIDADES VENDIDAS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281791" flipV="1">
            <a:off x="-4549525" y="-4464480"/>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359320" y="3030266"/>
            <a:ext cx="13569360" cy="5593477"/>
          </a:xfrm>
          <a:custGeom>
            <a:avLst/>
            <a:gdLst/>
            <a:ahLst/>
            <a:cxnLst/>
            <a:rect l="l" t="t" r="r" b="b"/>
            <a:pathLst>
              <a:path w="13569360" h="5593477">
                <a:moveTo>
                  <a:pt x="0" y="0"/>
                </a:moveTo>
                <a:lnTo>
                  <a:pt x="13569360" y="0"/>
                </a:lnTo>
                <a:lnTo>
                  <a:pt x="13569360" y="5593476"/>
                </a:lnTo>
                <a:lnTo>
                  <a:pt x="0" y="5593476"/>
                </a:lnTo>
                <a:lnTo>
                  <a:pt x="0" y="0"/>
                </a:lnTo>
                <a:close/>
              </a:path>
            </a:pathLst>
          </a:custGeom>
          <a:blipFill>
            <a:blip r:embed="rId8"/>
            <a:stretch>
              <a:fillRect/>
            </a:stretch>
          </a:blipFill>
        </p:spPr>
      </p:sp>
      <p:sp>
        <p:nvSpPr>
          <p:cNvPr id="9" name="TextBox 9"/>
          <p:cNvSpPr txBox="1"/>
          <p:nvPr/>
        </p:nvSpPr>
        <p:spPr>
          <a:xfrm>
            <a:off x="2232463" y="1451346"/>
            <a:ext cx="13823073" cy="796392"/>
          </a:xfrm>
          <a:prstGeom prst="rect">
            <a:avLst/>
          </a:prstGeom>
        </p:spPr>
        <p:txBody>
          <a:bodyPr lIns="0" tIns="0" rIns="0" bIns="0" rtlCol="0" anchor="t">
            <a:spAutoFit/>
          </a:bodyPr>
          <a:lstStyle/>
          <a:p>
            <a:pPr marL="0" lvl="0" indent="0" algn="ctr">
              <a:lnSpc>
                <a:spcPts val="6504"/>
              </a:lnSpc>
              <a:spcBef>
                <a:spcPct val="0"/>
              </a:spcBef>
            </a:pPr>
            <a:r>
              <a:rPr lang="en-US" sz="4646">
                <a:solidFill>
                  <a:srgbClr val="293237"/>
                </a:solidFill>
                <a:latin typeface="League Spartan Bold"/>
              </a:rPr>
              <a:t>UNIDADES VENDIDAS POR PLAYFOM (28)</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931915" y="5750126"/>
            <a:ext cx="10424170" cy="3727078"/>
          </a:xfrm>
          <a:custGeom>
            <a:avLst/>
            <a:gdLst/>
            <a:ahLst/>
            <a:cxnLst/>
            <a:rect l="l" t="t" r="r" b="b"/>
            <a:pathLst>
              <a:path w="10424170" h="3727078">
                <a:moveTo>
                  <a:pt x="0" y="0"/>
                </a:moveTo>
                <a:lnTo>
                  <a:pt x="10424170" y="0"/>
                </a:lnTo>
                <a:lnTo>
                  <a:pt x="10424170" y="3727078"/>
                </a:lnTo>
                <a:lnTo>
                  <a:pt x="0" y="3727078"/>
                </a:lnTo>
                <a:lnTo>
                  <a:pt x="0" y="0"/>
                </a:lnTo>
                <a:close/>
              </a:path>
            </a:pathLst>
          </a:custGeom>
          <a:blipFill>
            <a:blip r:embed="rId6"/>
            <a:stretch>
              <a:fillRect/>
            </a:stretch>
          </a:blipFill>
        </p:spPr>
      </p:sp>
      <p:sp>
        <p:nvSpPr>
          <p:cNvPr id="7" name="TextBox 7"/>
          <p:cNvSpPr txBox="1"/>
          <p:nvPr/>
        </p:nvSpPr>
        <p:spPr>
          <a:xfrm>
            <a:off x="3091706" y="990600"/>
            <a:ext cx="12104587" cy="969620"/>
          </a:xfrm>
          <a:prstGeom prst="rect">
            <a:avLst/>
          </a:prstGeom>
        </p:spPr>
        <p:txBody>
          <a:bodyPr lIns="0" tIns="0" rIns="0" bIns="0" rtlCol="0" anchor="t">
            <a:spAutoFit/>
          </a:bodyPr>
          <a:lstStyle/>
          <a:p>
            <a:pPr>
              <a:lnSpc>
                <a:spcPts val="3954"/>
              </a:lnSpc>
            </a:pPr>
            <a:r>
              <a:rPr lang="en-US" sz="2907" spc="63">
                <a:solidFill>
                  <a:srgbClr val="292F33"/>
                </a:solidFill>
                <a:latin typeface="League Spartan"/>
              </a:rPr>
              <a:t>DIVISIÓN EN CONJUNTO DE ENTRENAMIENTO Y DE PRUEBA</a:t>
            </a:r>
          </a:p>
          <a:p>
            <a:pPr marL="0" lvl="0" indent="0" algn="l">
              <a:lnSpc>
                <a:spcPts val="3954"/>
              </a:lnSpc>
              <a:spcBef>
                <a:spcPct val="0"/>
              </a:spcBef>
            </a:pPr>
            <a:endParaRPr lang="en-US" sz="2907" spc="63">
              <a:solidFill>
                <a:srgbClr val="292F33"/>
              </a:solidFill>
              <a:latin typeface="League Spartan"/>
            </a:endParaRPr>
          </a:p>
        </p:txBody>
      </p:sp>
      <p:sp>
        <p:nvSpPr>
          <p:cNvPr id="8" name="TextBox 8"/>
          <p:cNvSpPr txBox="1"/>
          <p:nvPr/>
        </p:nvSpPr>
        <p:spPr>
          <a:xfrm>
            <a:off x="252249" y="3037860"/>
            <a:ext cx="9501645" cy="8605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en el df_train:  36</a:t>
            </a:r>
          </a:p>
          <a:p>
            <a:pPr>
              <a:lnSpc>
                <a:spcPts val="3492"/>
              </a:lnSpc>
              <a:spcBef>
                <a:spcPct val="0"/>
              </a:spcBef>
            </a:pPr>
            <a:r>
              <a:rPr lang="en-US" sz="2494">
                <a:solidFill>
                  <a:srgbClr val="293237"/>
                </a:solidFill>
                <a:latin typeface="Open Sans Light"/>
              </a:rPr>
              <a:t>Registros en el df_test:  9</a:t>
            </a:r>
          </a:p>
        </p:txBody>
      </p:sp>
      <p:sp>
        <p:nvSpPr>
          <p:cNvPr id="9" name="TextBox 9"/>
          <p:cNvSpPr txBox="1"/>
          <p:nvPr/>
        </p:nvSpPr>
        <p:spPr>
          <a:xfrm>
            <a:off x="5003072" y="3037860"/>
            <a:ext cx="9501645"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finales del conjunto de entrenamiento</a:t>
            </a:r>
          </a:p>
          <a:p>
            <a:pPr>
              <a:lnSpc>
                <a:spcPts val="3492"/>
              </a:lnSpc>
            </a:pPr>
            <a:r>
              <a:rPr lang="en-US" sz="2494">
                <a:solidFill>
                  <a:srgbClr val="293237"/>
                </a:solidFill>
                <a:latin typeface="Open Sans Light"/>
              </a:rPr>
              <a:t>         Date  Units</a:t>
            </a:r>
          </a:p>
          <a:p>
            <a:pPr>
              <a:lnSpc>
                <a:spcPts val="3492"/>
              </a:lnSpc>
            </a:pPr>
            <a:r>
              <a:rPr lang="en-US" sz="2494">
                <a:solidFill>
                  <a:srgbClr val="293237"/>
                </a:solidFill>
                <a:latin typeface="Open Sans Light"/>
              </a:rPr>
              <a:t>33 2018-09-19     81</a:t>
            </a:r>
          </a:p>
          <a:p>
            <a:pPr>
              <a:lnSpc>
                <a:spcPts val="3492"/>
              </a:lnSpc>
            </a:pPr>
            <a:r>
              <a:rPr lang="en-US" sz="2494">
                <a:solidFill>
                  <a:srgbClr val="293237"/>
                </a:solidFill>
                <a:latin typeface="Open Sans Light"/>
              </a:rPr>
              <a:t>34 2018-09-20     81</a:t>
            </a:r>
          </a:p>
          <a:p>
            <a:pPr>
              <a:lnSpc>
                <a:spcPts val="3492"/>
              </a:lnSpc>
              <a:spcBef>
                <a:spcPct val="0"/>
              </a:spcBef>
            </a:pPr>
            <a:r>
              <a:rPr lang="en-US" sz="2494">
                <a:solidFill>
                  <a:srgbClr val="293237"/>
                </a:solidFill>
                <a:latin typeface="Open Sans Light"/>
              </a:rPr>
              <a:t>35 2018-09-21    133</a:t>
            </a:r>
          </a:p>
        </p:txBody>
      </p:sp>
      <p:sp>
        <p:nvSpPr>
          <p:cNvPr id="10" name="TextBox 10"/>
          <p:cNvSpPr txBox="1"/>
          <p:nvPr/>
        </p:nvSpPr>
        <p:spPr>
          <a:xfrm>
            <a:off x="12243652" y="3038325"/>
            <a:ext cx="7268629"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iniciales del conjunto de prueba</a:t>
            </a:r>
          </a:p>
          <a:p>
            <a:pPr>
              <a:lnSpc>
                <a:spcPts val="3492"/>
              </a:lnSpc>
            </a:pPr>
            <a:r>
              <a:rPr lang="en-US" sz="2494">
                <a:solidFill>
                  <a:srgbClr val="293237"/>
                </a:solidFill>
                <a:latin typeface="Open Sans Light"/>
              </a:rPr>
              <a:t>         Date  Units</a:t>
            </a:r>
          </a:p>
          <a:p>
            <a:pPr>
              <a:lnSpc>
                <a:spcPts val="3492"/>
              </a:lnSpc>
            </a:pPr>
            <a:r>
              <a:rPr lang="en-US" sz="2494">
                <a:solidFill>
                  <a:srgbClr val="293237"/>
                </a:solidFill>
                <a:latin typeface="Open Sans Light"/>
              </a:rPr>
              <a:t>36 2018-09-22    213</a:t>
            </a:r>
          </a:p>
          <a:p>
            <a:pPr>
              <a:lnSpc>
                <a:spcPts val="3492"/>
              </a:lnSpc>
            </a:pPr>
            <a:r>
              <a:rPr lang="en-US" sz="2494">
                <a:solidFill>
                  <a:srgbClr val="293237"/>
                </a:solidFill>
                <a:latin typeface="Open Sans Light"/>
              </a:rPr>
              <a:t>37 2018-09-23     81</a:t>
            </a:r>
          </a:p>
          <a:p>
            <a:pPr>
              <a:lnSpc>
                <a:spcPts val="3492"/>
              </a:lnSpc>
              <a:spcBef>
                <a:spcPct val="0"/>
              </a:spcBef>
            </a:pPr>
            <a:r>
              <a:rPr lang="en-US" sz="2494">
                <a:solidFill>
                  <a:srgbClr val="293237"/>
                </a:solidFill>
                <a:latin typeface="Open Sans Light"/>
              </a:rPr>
              <a:t>38 2018-09-24     22</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735295" y="2435474"/>
            <a:ext cx="12817409" cy="4582761"/>
          </a:xfrm>
          <a:custGeom>
            <a:avLst/>
            <a:gdLst/>
            <a:ahLst/>
            <a:cxnLst/>
            <a:rect l="l" t="t" r="r" b="b"/>
            <a:pathLst>
              <a:path w="12817409" h="4582761">
                <a:moveTo>
                  <a:pt x="0" y="0"/>
                </a:moveTo>
                <a:lnTo>
                  <a:pt x="12817410" y="0"/>
                </a:lnTo>
                <a:lnTo>
                  <a:pt x="12817410" y="4582761"/>
                </a:lnTo>
                <a:lnTo>
                  <a:pt x="0" y="4582761"/>
                </a:lnTo>
                <a:lnTo>
                  <a:pt x="0" y="0"/>
                </a:lnTo>
                <a:close/>
              </a:path>
            </a:pathLst>
          </a:custGeom>
          <a:blipFill>
            <a:blip r:embed="rId6"/>
            <a:stretch>
              <a:fillRect/>
            </a:stretch>
          </a:blipFill>
        </p:spPr>
      </p:sp>
      <p:sp>
        <p:nvSpPr>
          <p:cNvPr id="7" name="TextBox 7"/>
          <p:cNvSpPr txBox="1"/>
          <p:nvPr/>
        </p:nvSpPr>
        <p:spPr>
          <a:xfrm>
            <a:off x="4081299" y="691146"/>
            <a:ext cx="5800513" cy="627483"/>
          </a:xfrm>
          <a:prstGeom prst="rect">
            <a:avLst/>
          </a:prstGeom>
        </p:spPr>
        <p:txBody>
          <a:bodyPr lIns="0" tIns="0" rIns="0" bIns="0" rtlCol="0" anchor="t">
            <a:spAutoFit/>
          </a:bodyPr>
          <a:lstStyle/>
          <a:p>
            <a:pPr marL="0" lvl="0" indent="0" algn="l">
              <a:lnSpc>
                <a:spcPts val="5178"/>
              </a:lnSpc>
              <a:spcBef>
                <a:spcPct val="0"/>
              </a:spcBef>
            </a:pPr>
            <a:r>
              <a:rPr lang="en-US" sz="3807" spc="83">
                <a:solidFill>
                  <a:srgbClr val="292F33"/>
                </a:solidFill>
                <a:latin typeface="League Spartan"/>
              </a:rPr>
              <a:t>SERIE ESTACIONARIA</a:t>
            </a:r>
          </a:p>
        </p:txBody>
      </p:sp>
      <p:sp>
        <p:nvSpPr>
          <p:cNvPr id="8" name="TextBox 8"/>
          <p:cNvSpPr txBox="1"/>
          <p:nvPr/>
        </p:nvSpPr>
        <p:spPr>
          <a:xfrm>
            <a:off x="9736568" y="8087455"/>
            <a:ext cx="5066802" cy="1736853"/>
          </a:xfrm>
          <a:prstGeom prst="rect">
            <a:avLst/>
          </a:prstGeom>
        </p:spPr>
        <p:txBody>
          <a:bodyPr lIns="0" tIns="0" rIns="0" bIns="0" rtlCol="0" anchor="t">
            <a:spAutoFit/>
          </a:bodyPr>
          <a:lstStyle/>
          <a:p>
            <a:pPr algn="ctr">
              <a:lnSpc>
                <a:spcPts val="3492"/>
              </a:lnSpc>
            </a:pPr>
            <a:r>
              <a:rPr lang="en-US" sz="2494">
                <a:solidFill>
                  <a:srgbClr val="293237"/>
                </a:solidFill>
                <a:latin typeface="Open Sans Light Bold"/>
              </a:rPr>
              <a:t>ADF</a:t>
            </a:r>
          </a:p>
          <a:p>
            <a:pPr>
              <a:lnSpc>
                <a:spcPts val="3492"/>
              </a:lnSpc>
            </a:pPr>
            <a:endParaRPr lang="en-US" sz="2494">
              <a:solidFill>
                <a:srgbClr val="293237"/>
              </a:solidFill>
              <a:latin typeface="Open Sans Light Bold"/>
            </a:endParaRPr>
          </a:p>
          <a:p>
            <a:pPr>
              <a:lnSpc>
                <a:spcPts val="3492"/>
              </a:lnSpc>
            </a:pPr>
            <a:r>
              <a:rPr lang="en-US" sz="2494">
                <a:solidFill>
                  <a:srgbClr val="293237"/>
                </a:solidFill>
                <a:latin typeface="Open Sans Light"/>
              </a:rPr>
              <a:t>Valor p: 6.919030271980516e-05</a:t>
            </a:r>
          </a:p>
          <a:p>
            <a:pPr>
              <a:lnSpc>
                <a:spcPts val="3492"/>
              </a:lnSpc>
              <a:spcBef>
                <a:spcPct val="0"/>
              </a:spcBef>
            </a:pPr>
            <a:endParaRPr lang="en-US" sz="2494">
              <a:solidFill>
                <a:srgbClr val="293237"/>
              </a:solidFill>
              <a:latin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TextBox 2"/>
          <p:cNvSpPr txBox="1"/>
          <p:nvPr/>
        </p:nvSpPr>
        <p:spPr>
          <a:xfrm>
            <a:off x="9444686" y="7296622"/>
            <a:ext cx="3139309" cy="12401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Importar las columnas seleccionadas basadas en el Store_ID.</a:t>
            </a:r>
          </a:p>
        </p:txBody>
      </p:sp>
      <p:sp>
        <p:nvSpPr>
          <p:cNvPr id="3" name="TextBox 3"/>
          <p:cNvSpPr txBox="1"/>
          <p:nvPr/>
        </p:nvSpPr>
        <p:spPr>
          <a:xfrm>
            <a:off x="3632866" y="244843"/>
            <a:ext cx="11051361" cy="3458596"/>
          </a:xfrm>
          <a:prstGeom prst="rect">
            <a:avLst/>
          </a:prstGeom>
        </p:spPr>
        <p:txBody>
          <a:bodyPr lIns="0" tIns="0" rIns="0" bIns="0" rtlCol="0" anchor="t">
            <a:spAutoFit/>
          </a:bodyPr>
          <a:lstStyle/>
          <a:p>
            <a:pPr algn="ctr">
              <a:lnSpc>
                <a:spcPts val="6880"/>
              </a:lnSpc>
            </a:pPr>
            <a:r>
              <a:rPr lang="en-US" sz="5059" spc="111">
                <a:solidFill>
                  <a:srgbClr val="292F33"/>
                </a:solidFill>
                <a:latin typeface="League Spartan Bold Italics"/>
              </a:rPr>
              <a:t>UBICACIÓN DE LAS TIENDAS CON MAYORES UNIDADES VENDIDAS</a:t>
            </a:r>
          </a:p>
          <a:p>
            <a:pPr marL="0" lvl="0" indent="0" algn="ctr">
              <a:lnSpc>
                <a:spcPts val="6880"/>
              </a:lnSpc>
              <a:spcBef>
                <a:spcPct val="0"/>
              </a:spcBef>
            </a:pPr>
            <a:endParaRPr lang="en-US" sz="5059" spc="111">
              <a:solidFill>
                <a:srgbClr val="292F33"/>
              </a:solidFill>
              <a:latin typeface="League Spartan Bold Italics"/>
            </a:endParaRPr>
          </a:p>
        </p:txBody>
      </p:sp>
      <p:sp>
        <p:nvSpPr>
          <p:cNvPr id="4" name="Freeform 4"/>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876253"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9" name="Freeform 9"/>
          <p:cNvSpPr/>
          <p:nvPr/>
        </p:nvSpPr>
        <p:spPr>
          <a:xfrm>
            <a:off x="2083868" y="4737741"/>
            <a:ext cx="1809923" cy="2242022"/>
          </a:xfrm>
          <a:custGeom>
            <a:avLst/>
            <a:gdLst/>
            <a:ahLst/>
            <a:cxnLst/>
            <a:rect l="l" t="t" r="r" b="b"/>
            <a:pathLst>
              <a:path w="1809923" h="2242022">
                <a:moveTo>
                  <a:pt x="0" y="0"/>
                </a:moveTo>
                <a:lnTo>
                  <a:pt x="1809923" y="0"/>
                </a:lnTo>
                <a:lnTo>
                  <a:pt x="1809923"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2351658"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1</a:t>
            </a:r>
          </a:p>
        </p:txBody>
      </p:sp>
      <p:sp>
        <p:nvSpPr>
          <p:cNvPr id="11" name="Freeform 11"/>
          <p:cNvSpPr/>
          <p:nvPr/>
        </p:nvSpPr>
        <p:spPr>
          <a:xfrm>
            <a:off x="7995244" y="5517278"/>
            <a:ext cx="2326605" cy="452390"/>
          </a:xfrm>
          <a:custGeom>
            <a:avLst/>
            <a:gdLst/>
            <a:ahLst/>
            <a:cxnLst/>
            <a:rect l="l" t="t" r="r" b="b"/>
            <a:pathLst>
              <a:path w="2326605" h="452390">
                <a:moveTo>
                  <a:pt x="0" y="0"/>
                </a:moveTo>
                <a:lnTo>
                  <a:pt x="2326605" y="0"/>
                </a:lnTo>
                <a:lnTo>
                  <a:pt x="2326605" y="452390"/>
                </a:lnTo>
                <a:lnTo>
                  <a:pt x="0" y="452390"/>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2" name="Freeform 12"/>
          <p:cNvSpPr/>
          <p:nvPr/>
        </p:nvSpPr>
        <p:spPr>
          <a:xfrm>
            <a:off x="6202858" y="4737741"/>
            <a:ext cx="1809923" cy="2242022"/>
          </a:xfrm>
          <a:custGeom>
            <a:avLst/>
            <a:gdLst/>
            <a:ahLst/>
            <a:cxnLst/>
            <a:rect l="l" t="t" r="r" b="b"/>
            <a:pathLst>
              <a:path w="1809923" h="2242022">
                <a:moveTo>
                  <a:pt x="0" y="0"/>
                </a:moveTo>
                <a:lnTo>
                  <a:pt x="1809924" y="0"/>
                </a:lnTo>
                <a:lnTo>
                  <a:pt x="1809924" y="2242023"/>
                </a:lnTo>
                <a:lnTo>
                  <a:pt x="0" y="2242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6483635" y="50249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2</a:t>
            </a:r>
          </a:p>
        </p:txBody>
      </p:sp>
      <p:sp>
        <p:nvSpPr>
          <p:cNvPr id="14" name="Freeform 14"/>
          <p:cNvSpPr/>
          <p:nvPr/>
        </p:nvSpPr>
        <p:spPr>
          <a:xfrm>
            <a:off x="11901764" y="5480778"/>
            <a:ext cx="2326605" cy="452390"/>
          </a:xfrm>
          <a:custGeom>
            <a:avLst/>
            <a:gdLst/>
            <a:ahLst/>
            <a:cxnLst/>
            <a:rect l="l" t="t" r="r" b="b"/>
            <a:pathLst>
              <a:path w="2326605" h="452390">
                <a:moveTo>
                  <a:pt x="0" y="0"/>
                </a:moveTo>
                <a:lnTo>
                  <a:pt x="2326605" y="0"/>
                </a:lnTo>
                <a:lnTo>
                  <a:pt x="2326605" y="452389"/>
                </a:lnTo>
                <a:lnTo>
                  <a:pt x="0" y="452389"/>
                </a:lnTo>
                <a:lnTo>
                  <a:pt x="0" y="0"/>
                </a:lnTo>
                <a:close/>
              </a:path>
            </a:pathLst>
          </a:custGeom>
          <a:blipFill>
            <a:blip r:embed="rId6">
              <a:extLst>
                <a:ext uri="{96DAC541-7B7A-43D3-8B79-37D633B846F1}">
                  <asvg:svgBlip xmlns:asvg="http://schemas.microsoft.com/office/drawing/2016/SVG/main" r:embed="rId7"/>
                </a:ext>
              </a:extLst>
            </a:blip>
            <a:stretch>
              <a:fillRect b="-551752"/>
            </a:stretch>
          </a:blipFill>
        </p:spPr>
      </p:sp>
      <p:sp>
        <p:nvSpPr>
          <p:cNvPr id="15" name="Freeform 15"/>
          <p:cNvSpPr/>
          <p:nvPr/>
        </p:nvSpPr>
        <p:spPr>
          <a:xfrm>
            <a:off x="10109379" y="4701241"/>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10390155" y="49884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3</a:t>
            </a:r>
          </a:p>
        </p:txBody>
      </p:sp>
      <p:sp>
        <p:nvSpPr>
          <p:cNvPr id="17" name="Freeform 17"/>
          <p:cNvSpPr/>
          <p:nvPr/>
        </p:nvSpPr>
        <p:spPr>
          <a:xfrm>
            <a:off x="14224352" y="4701241"/>
            <a:ext cx="1809923" cy="2242022"/>
          </a:xfrm>
          <a:custGeom>
            <a:avLst/>
            <a:gdLst/>
            <a:ahLst/>
            <a:cxnLst/>
            <a:rect l="l" t="t" r="r" b="b"/>
            <a:pathLst>
              <a:path w="1809923" h="2242022">
                <a:moveTo>
                  <a:pt x="0" y="0"/>
                </a:moveTo>
                <a:lnTo>
                  <a:pt x="1809923" y="0"/>
                </a:lnTo>
                <a:lnTo>
                  <a:pt x="1809923" y="2242022"/>
                </a:lnTo>
                <a:lnTo>
                  <a:pt x="0" y="2242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4495069" y="4988473"/>
            <a:ext cx="1248370" cy="1282149"/>
          </a:xfrm>
          <a:prstGeom prst="rect">
            <a:avLst/>
          </a:prstGeom>
        </p:spPr>
        <p:txBody>
          <a:bodyPr lIns="0" tIns="0" rIns="0" bIns="0" rtlCol="0" anchor="t">
            <a:spAutoFit/>
          </a:bodyPr>
          <a:lstStyle/>
          <a:p>
            <a:pPr algn="ctr">
              <a:lnSpc>
                <a:spcPts val="10505"/>
              </a:lnSpc>
              <a:spcBef>
                <a:spcPct val="0"/>
              </a:spcBef>
            </a:pPr>
            <a:r>
              <a:rPr lang="en-US" sz="7503">
                <a:solidFill>
                  <a:srgbClr val="FFFFFF"/>
                </a:solidFill>
                <a:latin typeface="Open Sans Light Bold"/>
              </a:rPr>
              <a:t>4</a:t>
            </a:r>
          </a:p>
        </p:txBody>
      </p:sp>
      <p:sp>
        <p:nvSpPr>
          <p:cNvPr id="19" name="TextBox 19"/>
          <p:cNvSpPr txBox="1"/>
          <p:nvPr/>
        </p:nvSpPr>
        <p:spPr>
          <a:xfrm>
            <a:off x="5538165" y="3521875"/>
            <a:ext cx="3139309" cy="8210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Seleccionar las columnas deseadas.</a:t>
            </a:r>
          </a:p>
        </p:txBody>
      </p:sp>
      <p:sp>
        <p:nvSpPr>
          <p:cNvPr id="20" name="TextBox 20"/>
          <p:cNvSpPr txBox="1"/>
          <p:nvPr/>
        </p:nvSpPr>
        <p:spPr>
          <a:xfrm>
            <a:off x="1406189" y="7296622"/>
            <a:ext cx="3139309" cy="20783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Importar la información complementaria de las tiendas contenida en la tabla "Store".</a:t>
            </a:r>
          </a:p>
        </p:txBody>
      </p:sp>
      <p:sp>
        <p:nvSpPr>
          <p:cNvPr id="21" name="TextBox 21"/>
          <p:cNvSpPr txBox="1"/>
          <p:nvPr/>
        </p:nvSpPr>
        <p:spPr>
          <a:xfrm>
            <a:off x="13559659" y="3521875"/>
            <a:ext cx="3139309" cy="821018"/>
          </a:xfrm>
          <a:prstGeom prst="rect">
            <a:avLst/>
          </a:prstGeom>
        </p:spPr>
        <p:txBody>
          <a:bodyPr lIns="0" tIns="0" rIns="0" bIns="0" rtlCol="0" anchor="t">
            <a:spAutoFit/>
          </a:bodyPr>
          <a:lstStyle/>
          <a:p>
            <a:pPr marL="0" lvl="0" indent="0" algn="ctr">
              <a:lnSpc>
                <a:spcPts val="3337"/>
              </a:lnSpc>
              <a:spcBef>
                <a:spcPct val="0"/>
              </a:spcBef>
            </a:pPr>
            <a:r>
              <a:rPr lang="en-US" sz="2418">
                <a:solidFill>
                  <a:srgbClr val="000000"/>
                </a:solidFill>
                <a:latin typeface="Open Sans Italics"/>
              </a:rPr>
              <a:t>Consulta de la información.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16290" y="2803119"/>
            <a:ext cx="8677184" cy="3005505"/>
          </a:xfrm>
          <a:custGeom>
            <a:avLst/>
            <a:gdLst/>
            <a:ahLst/>
            <a:cxnLst/>
            <a:rect l="l" t="t" r="r" b="b"/>
            <a:pathLst>
              <a:path w="8677184" h="3005505">
                <a:moveTo>
                  <a:pt x="0" y="0"/>
                </a:moveTo>
                <a:lnTo>
                  <a:pt x="8677184" y="0"/>
                </a:lnTo>
                <a:lnTo>
                  <a:pt x="8677184" y="3005505"/>
                </a:lnTo>
                <a:lnTo>
                  <a:pt x="0" y="3005505"/>
                </a:lnTo>
                <a:lnTo>
                  <a:pt x="0" y="0"/>
                </a:lnTo>
                <a:close/>
              </a:path>
            </a:pathLst>
          </a:custGeom>
          <a:blipFill>
            <a:blip r:embed="rId6"/>
            <a:stretch>
              <a:fillRect/>
            </a:stretch>
          </a:blipFill>
        </p:spPr>
      </p:sp>
      <p:sp>
        <p:nvSpPr>
          <p:cNvPr id="7" name="Freeform 7"/>
          <p:cNvSpPr/>
          <p:nvPr/>
        </p:nvSpPr>
        <p:spPr>
          <a:xfrm>
            <a:off x="9739414" y="2803119"/>
            <a:ext cx="8548586" cy="3144053"/>
          </a:xfrm>
          <a:custGeom>
            <a:avLst/>
            <a:gdLst/>
            <a:ahLst/>
            <a:cxnLst/>
            <a:rect l="l" t="t" r="r" b="b"/>
            <a:pathLst>
              <a:path w="8548586" h="3144053">
                <a:moveTo>
                  <a:pt x="0" y="0"/>
                </a:moveTo>
                <a:lnTo>
                  <a:pt x="8548586" y="0"/>
                </a:lnTo>
                <a:lnTo>
                  <a:pt x="8548586" y="3144054"/>
                </a:lnTo>
                <a:lnTo>
                  <a:pt x="0" y="3144054"/>
                </a:lnTo>
                <a:lnTo>
                  <a:pt x="0" y="0"/>
                </a:lnTo>
                <a:close/>
              </a:path>
            </a:pathLst>
          </a:custGeom>
          <a:blipFill>
            <a:blip r:embed="rId7"/>
            <a:stretch>
              <a:fillRect/>
            </a:stretch>
          </a:blipFill>
        </p:spPr>
      </p:sp>
      <p:sp>
        <p:nvSpPr>
          <p:cNvPr id="8" name="TextBox 8"/>
          <p:cNvSpPr txBox="1"/>
          <p:nvPr/>
        </p:nvSpPr>
        <p:spPr>
          <a:xfrm>
            <a:off x="2846781" y="690130"/>
            <a:ext cx="14962293" cy="619990"/>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DETERMINACIÓN DEL ORDEN P Y Q DE LA SERIE DE TIEMPO</a:t>
            </a:r>
          </a:p>
        </p:txBody>
      </p:sp>
      <p:sp>
        <p:nvSpPr>
          <p:cNvPr id="9" name="TextBox 9"/>
          <p:cNvSpPr txBox="1"/>
          <p:nvPr/>
        </p:nvSpPr>
        <p:spPr>
          <a:xfrm>
            <a:off x="7984074" y="6795649"/>
            <a:ext cx="3463040" cy="2462651"/>
          </a:xfrm>
          <a:prstGeom prst="rect">
            <a:avLst/>
          </a:prstGeom>
        </p:spPr>
        <p:txBody>
          <a:bodyPr lIns="0" tIns="0" rIns="0" bIns="0" rtlCol="0" anchor="t">
            <a:spAutoFit/>
          </a:bodyPr>
          <a:lstStyle/>
          <a:p>
            <a:pPr algn="ctr">
              <a:lnSpc>
                <a:spcPts val="3913"/>
              </a:lnSpc>
            </a:pPr>
            <a:r>
              <a:rPr lang="en-US" sz="2795">
                <a:solidFill>
                  <a:srgbClr val="000000"/>
                </a:solidFill>
                <a:latin typeface="Open Sans Bold"/>
              </a:rPr>
              <a:t>MODELO ARIMA</a:t>
            </a:r>
          </a:p>
          <a:p>
            <a:pPr algn="just">
              <a:lnSpc>
                <a:spcPts val="3913"/>
              </a:lnSpc>
            </a:pPr>
            <a:endParaRPr lang="en-US" sz="2795">
              <a:solidFill>
                <a:srgbClr val="000000"/>
              </a:solidFill>
              <a:latin typeface="Open Sans Bold"/>
            </a:endParaRPr>
          </a:p>
          <a:p>
            <a:pPr algn="just">
              <a:lnSpc>
                <a:spcPts val="3913"/>
              </a:lnSpc>
            </a:pPr>
            <a:r>
              <a:rPr lang="en-US" sz="2795">
                <a:solidFill>
                  <a:srgbClr val="000000"/>
                </a:solidFill>
                <a:latin typeface="Open Sans"/>
              </a:rPr>
              <a:t>p = 2</a:t>
            </a:r>
          </a:p>
          <a:p>
            <a:pPr algn="just">
              <a:lnSpc>
                <a:spcPts val="3913"/>
              </a:lnSpc>
            </a:pPr>
            <a:r>
              <a:rPr lang="en-US" sz="2795">
                <a:solidFill>
                  <a:srgbClr val="000000"/>
                </a:solidFill>
                <a:latin typeface="Open Sans"/>
              </a:rPr>
              <a:t>d = 0</a:t>
            </a:r>
          </a:p>
          <a:p>
            <a:pPr algn="just">
              <a:lnSpc>
                <a:spcPts val="3913"/>
              </a:lnSpc>
            </a:pPr>
            <a:r>
              <a:rPr lang="en-US" sz="2795">
                <a:solidFill>
                  <a:srgbClr val="000000"/>
                </a:solidFill>
                <a:latin typeface="Open Sans"/>
              </a:rPr>
              <a:t>q = 0</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614265" y="6959243"/>
            <a:ext cx="8858435" cy="5202317"/>
          </a:xfrm>
          <a:custGeom>
            <a:avLst/>
            <a:gdLst/>
            <a:ahLst/>
            <a:cxnLst/>
            <a:rect l="l" t="t" r="r" b="b"/>
            <a:pathLst>
              <a:path w="8858435" h="5202317">
                <a:moveTo>
                  <a:pt x="8858435" y="0"/>
                </a:moveTo>
                <a:lnTo>
                  <a:pt x="0" y="0"/>
                </a:lnTo>
                <a:lnTo>
                  <a:pt x="0" y="5202318"/>
                </a:lnTo>
                <a:lnTo>
                  <a:pt x="8858435" y="5202318"/>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50556" y="92583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825201"/>
            <a:ext cx="10189985" cy="7406439"/>
          </a:xfrm>
          <a:custGeom>
            <a:avLst/>
            <a:gdLst/>
            <a:ahLst/>
            <a:cxnLst/>
            <a:rect l="l" t="t" r="r" b="b"/>
            <a:pathLst>
              <a:path w="10189985" h="7406439">
                <a:moveTo>
                  <a:pt x="0" y="0"/>
                </a:moveTo>
                <a:lnTo>
                  <a:pt x="10189985" y="0"/>
                </a:lnTo>
                <a:lnTo>
                  <a:pt x="10189985" y="7406439"/>
                </a:lnTo>
                <a:lnTo>
                  <a:pt x="0" y="7406439"/>
                </a:lnTo>
                <a:lnTo>
                  <a:pt x="0" y="0"/>
                </a:lnTo>
                <a:close/>
              </a:path>
            </a:pathLst>
          </a:custGeom>
          <a:blipFill>
            <a:blip r:embed="rId6"/>
            <a:stretch>
              <a:fillRect/>
            </a:stretch>
          </a:blipFill>
        </p:spPr>
      </p:sp>
      <p:sp>
        <p:nvSpPr>
          <p:cNvPr id="7" name="TextBox 7"/>
          <p:cNvSpPr txBox="1"/>
          <p:nvPr/>
        </p:nvSpPr>
        <p:spPr>
          <a:xfrm>
            <a:off x="10890605" y="1777576"/>
            <a:ext cx="8812646" cy="4052630"/>
          </a:xfrm>
          <a:prstGeom prst="rect">
            <a:avLst/>
          </a:prstGeom>
        </p:spPr>
        <p:txBody>
          <a:bodyPr lIns="0" tIns="0" rIns="0" bIns="0" rtlCol="0" anchor="t">
            <a:spAutoFit/>
          </a:bodyPr>
          <a:lstStyle/>
          <a:p>
            <a:pPr>
              <a:lnSpc>
                <a:spcPts val="3239"/>
              </a:lnSpc>
            </a:pPr>
            <a:r>
              <a:rPr lang="en-US" sz="2314">
                <a:solidFill>
                  <a:srgbClr val="293237"/>
                </a:solidFill>
                <a:latin typeface="Open Sans Light"/>
              </a:rPr>
              <a:t>Evaluación de la normalidad de los residuales</a:t>
            </a:r>
          </a:p>
          <a:p>
            <a:pPr>
              <a:lnSpc>
                <a:spcPts val="3239"/>
              </a:lnSpc>
            </a:pPr>
            <a:r>
              <a:rPr lang="en-US" sz="2314">
                <a:solidFill>
                  <a:srgbClr val="293237"/>
                </a:solidFill>
                <a:latin typeface="Open Sans Light"/>
              </a:rPr>
              <a:t>Normal test results</a:t>
            </a:r>
          </a:p>
          <a:p>
            <a:pPr>
              <a:lnSpc>
                <a:spcPts val="3239"/>
              </a:lnSpc>
            </a:pPr>
            <a:r>
              <a:rPr lang="en-US" sz="2314">
                <a:solidFill>
                  <a:srgbClr val="293237"/>
                </a:solidFill>
                <a:latin typeface="Open Sans Light"/>
              </a:rPr>
              <a:t>p-value = 0.09464991603883272</a:t>
            </a:r>
          </a:p>
          <a:p>
            <a:pPr>
              <a:lnSpc>
                <a:spcPts val="3239"/>
              </a:lnSpc>
            </a:pPr>
            <a:endParaRPr lang="en-US" sz="2314">
              <a:solidFill>
                <a:srgbClr val="293237"/>
              </a:solidFill>
              <a:latin typeface="Open Sans Light"/>
            </a:endParaRPr>
          </a:p>
          <a:p>
            <a:pPr>
              <a:lnSpc>
                <a:spcPts val="3239"/>
              </a:lnSpc>
            </a:pPr>
            <a:r>
              <a:rPr lang="en-US" sz="2314">
                <a:solidFill>
                  <a:srgbClr val="293237"/>
                </a:solidFill>
                <a:latin typeface="Open Sans Light"/>
              </a:rPr>
              <a:t>Error a partir de la inversion de los datos estacionarios</a:t>
            </a:r>
          </a:p>
          <a:p>
            <a:pPr>
              <a:lnSpc>
                <a:spcPts val="3239"/>
              </a:lnSpc>
            </a:pPr>
            <a:r>
              <a:rPr lang="en-US" sz="2314">
                <a:solidFill>
                  <a:srgbClr val="293237"/>
                </a:solidFill>
                <a:latin typeface="Open Sans Light"/>
              </a:rPr>
              <a:t>MSE: 3833.6480765403594 </a:t>
            </a:r>
          </a:p>
          <a:p>
            <a:pPr>
              <a:lnSpc>
                <a:spcPts val="3239"/>
              </a:lnSpc>
            </a:pPr>
            <a:r>
              <a:rPr lang="en-US" sz="2314">
                <a:solidFill>
                  <a:srgbClr val="293237"/>
                </a:solidFill>
                <a:latin typeface="Open Sans Light"/>
              </a:rPr>
              <a:t>RMSE: 61.9164604652136 </a:t>
            </a:r>
          </a:p>
          <a:p>
            <a:pPr>
              <a:lnSpc>
                <a:spcPts val="3239"/>
              </a:lnSpc>
            </a:pPr>
            <a:r>
              <a:rPr lang="en-US" sz="2314">
                <a:solidFill>
                  <a:srgbClr val="293237"/>
                </a:solidFill>
                <a:latin typeface="Open Sans Light"/>
              </a:rPr>
              <a:t>MAPE: 1.0408472063508087</a:t>
            </a:r>
          </a:p>
          <a:p>
            <a:pPr>
              <a:lnSpc>
                <a:spcPts val="3239"/>
              </a:lnSpc>
            </a:pPr>
            <a:endParaRPr lang="en-US" sz="2314">
              <a:solidFill>
                <a:srgbClr val="293237"/>
              </a:solidFill>
              <a:latin typeface="Open Sans Light"/>
            </a:endParaRPr>
          </a:p>
          <a:p>
            <a:pPr>
              <a:lnSpc>
                <a:spcPts val="3239"/>
              </a:lnSpc>
              <a:spcBef>
                <a:spcPct val="0"/>
              </a:spcBef>
            </a:pPr>
            <a:endParaRPr lang="en-US" sz="2314">
              <a:solidFill>
                <a:srgbClr val="293237"/>
              </a:solidFill>
              <a:latin typeface="Open Sans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17122" y="8220420"/>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994323" y="-1613122"/>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65071" y="930147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2975730" y="-2463722"/>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6" name="Freeform 6"/>
          <p:cNvSpPr/>
          <p:nvPr/>
        </p:nvSpPr>
        <p:spPr>
          <a:xfrm>
            <a:off x="3016055" y="2725037"/>
            <a:ext cx="12255890" cy="5495383"/>
          </a:xfrm>
          <a:custGeom>
            <a:avLst/>
            <a:gdLst/>
            <a:ahLst/>
            <a:cxnLst/>
            <a:rect l="l" t="t" r="r" b="b"/>
            <a:pathLst>
              <a:path w="12255890" h="5495383">
                <a:moveTo>
                  <a:pt x="0" y="0"/>
                </a:moveTo>
                <a:lnTo>
                  <a:pt x="12255890" y="0"/>
                </a:lnTo>
                <a:lnTo>
                  <a:pt x="12255890" y="5495383"/>
                </a:lnTo>
                <a:lnTo>
                  <a:pt x="0" y="5495383"/>
                </a:lnTo>
                <a:lnTo>
                  <a:pt x="0" y="0"/>
                </a:lnTo>
                <a:close/>
              </a:path>
            </a:pathLst>
          </a:custGeom>
          <a:blipFill>
            <a:blip r:embed="rId5"/>
            <a:stretch>
              <a:fillRect/>
            </a:stretch>
          </a:blipFill>
        </p:spPr>
      </p:sp>
      <p:sp>
        <p:nvSpPr>
          <p:cNvPr id="7" name="TextBox 7"/>
          <p:cNvSpPr txBox="1"/>
          <p:nvPr/>
        </p:nvSpPr>
        <p:spPr>
          <a:xfrm>
            <a:off x="2232463" y="1451346"/>
            <a:ext cx="13823073" cy="796392"/>
          </a:xfrm>
          <a:prstGeom prst="rect">
            <a:avLst/>
          </a:prstGeom>
        </p:spPr>
        <p:txBody>
          <a:bodyPr lIns="0" tIns="0" rIns="0" bIns="0" rtlCol="0" anchor="t">
            <a:spAutoFit/>
          </a:bodyPr>
          <a:lstStyle/>
          <a:p>
            <a:pPr marL="0" lvl="0" indent="0" algn="ctr">
              <a:lnSpc>
                <a:spcPts val="6504"/>
              </a:lnSpc>
              <a:spcBef>
                <a:spcPct val="0"/>
              </a:spcBef>
            </a:pPr>
            <a:r>
              <a:rPr lang="en-US" sz="4646">
                <a:solidFill>
                  <a:srgbClr val="293237"/>
                </a:solidFill>
                <a:latin typeface="League Spartan Bold"/>
              </a:rPr>
              <a:t>PRODUCTO 28 (PLAYFOM)</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281791" flipV="1">
            <a:off x="-4549525" y="-4464480"/>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232463" y="1451346"/>
            <a:ext cx="13823073" cy="1615542"/>
          </a:xfrm>
          <a:prstGeom prst="rect">
            <a:avLst/>
          </a:prstGeom>
        </p:spPr>
        <p:txBody>
          <a:bodyPr lIns="0" tIns="0" rIns="0" bIns="0" rtlCol="0" anchor="t">
            <a:spAutoFit/>
          </a:bodyPr>
          <a:lstStyle/>
          <a:p>
            <a:pPr marL="0" lvl="0" indent="0" algn="ctr">
              <a:lnSpc>
                <a:spcPts val="6504"/>
              </a:lnSpc>
              <a:spcBef>
                <a:spcPct val="0"/>
              </a:spcBef>
            </a:pPr>
            <a:r>
              <a:rPr lang="en-US" sz="4646">
                <a:solidFill>
                  <a:srgbClr val="293237"/>
                </a:solidFill>
                <a:latin typeface="League Spartan Bold"/>
              </a:rPr>
              <a:t>UNIDADES VENDIDAS POR CHUTES &amp; LADDERS (4)</a:t>
            </a:r>
          </a:p>
        </p:txBody>
      </p:sp>
      <p:sp>
        <p:nvSpPr>
          <p:cNvPr id="9" name="Freeform 9"/>
          <p:cNvSpPr/>
          <p:nvPr/>
        </p:nvSpPr>
        <p:spPr>
          <a:xfrm>
            <a:off x="3232911" y="3678856"/>
            <a:ext cx="11752964" cy="4864990"/>
          </a:xfrm>
          <a:custGeom>
            <a:avLst/>
            <a:gdLst/>
            <a:ahLst/>
            <a:cxnLst/>
            <a:rect l="l" t="t" r="r" b="b"/>
            <a:pathLst>
              <a:path w="11752964" h="4864990">
                <a:moveTo>
                  <a:pt x="0" y="0"/>
                </a:moveTo>
                <a:lnTo>
                  <a:pt x="11752963" y="0"/>
                </a:lnTo>
                <a:lnTo>
                  <a:pt x="11752963" y="4864990"/>
                </a:lnTo>
                <a:lnTo>
                  <a:pt x="0" y="4864990"/>
                </a:lnTo>
                <a:lnTo>
                  <a:pt x="0" y="0"/>
                </a:lnTo>
                <a:close/>
              </a:path>
            </a:pathLst>
          </a:custGeom>
          <a:blipFill>
            <a:blip r:embed="rId8"/>
            <a:stretch>
              <a:fillRect/>
            </a:stretch>
          </a:blipFill>
        </p:spPr>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091706" y="990600"/>
            <a:ext cx="12104587" cy="969620"/>
          </a:xfrm>
          <a:prstGeom prst="rect">
            <a:avLst/>
          </a:prstGeom>
        </p:spPr>
        <p:txBody>
          <a:bodyPr lIns="0" tIns="0" rIns="0" bIns="0" rtlCol="0" anchor="t">
            <a:spAutoFit/>
          </a:bodyPr>
          <a:lstStyle/>
          <a:p>
            <a:pPr>
              <a:lnSpc>
                <a:spcPts val="3954"/>
              </a:lnSpc>
            </a:pPr>
            <a:r>
              <a:rPr lang="en-US" sz="2907" spc="63">
                <a:solidFill>
                  <a:srgbClr val="292F33"/>
                </a:solidFill>
                <a:latin typeface="League Spartan"/>
              </a:rPr>
              <a:t>DIVISIÓN EN CONJUNTO DE ENTRENAMIENTO Y DE PRUEBA</a:t>
            </a:r>
          </a:p>
          <a:p>
            <a:pPr marL="0" lvl="0" indent="0" algn="l">
              <a:lnSpc>
                <a:spcPts val="3954"/>
              </a:lnSpc>
              <a:spcBef>
                <a:spcPct val="0"/>
              </a:spcBef>
            </a:pPr>
            <a:endParaRPr lang="en-US" sz="2907" spc="63">
              <a:solidFill>
                <a:srgbClr val="292F33"/>
              </a:solidFill>
              <a:latin typeface="League Spartan"/>
            </a:endParaRPr>
          </a:p>
        </p:txBody>
      </p:sp>
      <p:sp>
        <p:nvSpPr>
          <p:cNvPr id="7" name="TextBox 7"/>
          <p:cNvSpPr txBox="1"/>
          <p:nvPr/>
        </p:nvSpPr>
        <p:spPr>
          <a:xfrm>
            <a:off x="252249" y="3037860"/>
            <a:ext cx="9501645" cy="8605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en el df_train:  220</a:t>
            </a:r>
          </a:p>
          <a:p>
            <a:pPr>
              <a:lnSpc>
                <a:spcPts val="3492"/>
              </a:lnSpc>
              <a:spcBef>
                <a:spcPct val="0"/>
              </a:spcBef>
            </a:pPr>
            <a:r>
              <a:rPr lang="en-US" sz="2494">
                <a:solidFill>
                  <a:srgbClr val="293237"/>
                </a:solidFill>
                <a:latin typeface="Open Sans Light"/>
              </a:rPr>
              <a:t>Registros en el df_test:  55</a:t>
            </a:r>
          </a:p>
        </p:txBody>
      </p:sp>
      <p:sp>
        <p:nvSpPr>
          <p:cNvPr id="8" name="TextBox 8"/>
          <p:cNvSpPr txBox="1"/>
          <p:nvPr/>
        </p:nvSpPr>
        <p:spPr>
          <a:xfrm>
            <a:off x="5003072" y="3037860"/>
            <a:ext cx="9501645"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finales del conjunto de entrenamiento</a:t>
            </a:r>
          </a:p>
          <a:p>
            <a:pPr>
              <a:lnSpc>
                <a:spcPts val="3492"/>
              </a:lnSpc>
            </a:pPr>
            <a:r>
              <a:rPr lang="en-US" sz="2494">
                <a:solidFill>
                  <a:srgbClr val="293237"/>
                </a:solidFill>
                <a:latin typeface="Open Sans Light"/>
              </a:rPr>
              <a:t>          Date  Units</a:t>
            </a:r>
          </a:p>
          <a:p>
            <a:pPr>
              <a:lnSpc>
                <a:spcPts val="3492"/>
              </a:lnSpc>
            </a:pPr>
            <a:r>
              <a:rPr lang="en-US" sz="2494">
                <a:solidFill>
                  <a:srgbClr val="293237"/>
                </a:solidFill>
                <a:latin typeface="Open Sans Light"/>
              </a:rPr>
              <a:t>217 2018-06-15     11</a:t>
            </a:r>
          </a:p>
          <a:p>
            <a:pPr>
              <a:lnSpc>
                <a:spcPts val="3492"/>
              </a:lnSpc>
            </a:pPr>
            <a:r>
              <a:rPr lang="en-US" sz="2494">
                <a:solidFill>
                  <a:srgbClr val="293237"/>
                </a:solidFill>
                <a:latin typeface="Open Sans Light"/>
              </a:rPr>
              <a:t>218 2018-06-16     28</a:t>
            </a:r>
          </a:p>
          <a:p>
            <a:pPr>
              <a:lnSpc>
                <a:spcPts val="3492"/>
              </a:lnSpc>
              <a:spcBef>
                <a:spcPct val="0"/>
              </a:spcBef>
            </a:pPr>
            <a:r>
              <a:rPr lang="en-US" sz="2494">
                <a:solidFill>
                  <a:srgbClr val="293237"/>
                </a:solidFill>
                <a:latin typeface="Open Sans Light"/>
              </a:rPr>
              <a:t>219 2018-06-17      4</a:t>
            </a:r>
          </a:p>
        </p:txBody>
      </p:sp>
      <p:sp>
        <p:nvSpPr>
          <p:cNvPr id="9" name="TextBox 9"/>
          <p:cNvSpPr txBox="1"/>
          <p:nvPr/>
        </p:nvSpPr>
        <p:spPr>
          <a:xfrm>
            <a:off x="12243652" y="3038325"/>
            <a:ext cx="7268629"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iniciales del conjunto de prueba</a:t>
            </a:r>
          </a:p>
          <a:p>
            <a:pPr>
              <a:lnSpc>
                <a:spcPts val="3492"/>
              </a:lnSpc>
            </a:pPr>
            <a:r>
              <a:rPr lang="en-US" sz="2494">
                <a:solidFill>
                  <a:srgbClr val="293237"/>
                </a:solidFill>
                <a:latin typeface="Open Sans Light"/>
              </a:rPr>
              <a:t>          Date  Units</a:t>
            </a:r>
          </a:p>
          <a:p>
            <a:pPr>
              <a:lnSpc>
                <a:spcPts val="3492"/>
              </a:lnSpc>
            </a:pPr>
            <a:r>
              <a:rPr lang="en-US" sz="2494">
                <a:solidFill>
                  <a:srgbClr val="293237"/>
                </a:solidFill>
                <a:latin typeface="Open Sans Light"/>
              </a:rPr>
              <a:t>220 2018-06-19     32</a:t>
            </a:r>
          </a:p>
          <a:p>
            <a:pPr>
              <a:lnSpc>
                <a:spcPts val="3492"/>
              </a:lnSpc>
            </a:pPr>
            <a:r>
              <a:rPr lang="en-US" sz="2494">
                <a:solidFill>
                  <a:srgbClr val="293237"/>
                </a:solidFill>
                <a:latin typeface="Open Sans Light"/>
              </a:rPr>
              <a:t>221 2018-06-20      5</a:t>
            </a:r>
          </a:p>
          <a:p>
            <a:pPr>
              <a:lnSpc>
                <a:spcPts val="3492"/>
              </a:lnSpc>
              <a:spcBef>
                <a:spcPct val="0"/>
              </a:spcBef>
            </a:pPr>
            <a:r>
              <a:rPr lang="en-US" sz="2494">
                <a:solidFill>
                  <a:srgbClr val="293237"/>
                </a:solidFill>
                <a:latin typeface="Open Sans Light"/>
              </a:rPr>
              <a:t>222 2018-06-22     25</a:t>
            </a:r>
          </a:p>
        </p:txBody>
      </p:sp>
      <p:sp>
        <p:nvSpPr>
          <p:cNvPr id="10" name="Freeform 10"/>
          <p:cNvSpPr/>
          <p:nvPr/>
        </p:nvSpPr>
        <p:spPr>
          <a:xfrm>
            <a:off x="3942743" y="5753997"/>
            <a:ext cx="10413342" cy="3723206"/>
          </a:xfrm>
          <a:custGeom>
            <a:avLst/>
            <a:gdLst/>
            <a:ahLst/>
            <a:cxnLst/>
            <a:rect l="l" t="t" r="r" b="b"/>
            <a:pathLst>
              <a:path w="10413342" h="3723206">
                <a:moveTo>
                  <a:pt x="0" y="0"/>
                </a:moveTo>
                <a:lnTo>
                  <a:pt x="10413342" y="0"/>
                </a:lnTo>
                <a:lnTo>
                  <a:pt x="10413342" y="3723207"/>
                </a:lnTo>
                <a:lnTo>
                  <a:pt x="0" y="3723207"/>
                </a:lnTo>
                <a:lnTo>
                  <a:pt x="0" y="0"/>
                </a:lnTo>
                <a:close/>
              </a:path>
            </a:pathLst>
          </a:custGeom>
          <a:blipFill>
            <a:blip r:embed="rId6"/>
            <a:stretch>
              <a:fillRect/>
            </a:stretch>
          </a:blipFill>
        </p:spPr>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715594" y="2827465"/>
            <a:ext cx="8171876" cy="2987492"/>
          </a:xfrm>
          <a:custGeom>
            <a:avLst/>
            <a:gdLst/>
            <a:ahLst/>
            <a:cxnLst/>
            <a:rect l="l" t="t" r="r" b="b"/>
            <a:pathLst>
              <a:path w="8171876" h="2987492">
                <a:moveTo>
                  <a:pt x="0" y="0"/>
                </a:moveTo>
                <a:lnTo>
                  <a:pt x="8171876" y="0"/>
                </a:lnTo>
                <a:lnTo>
                  <a:pt x="8171876" y="2987492"/>
                </a:lnTo>
                <a:lnTo>
                  <a:pt x="0" y="2987492"/>
                </a:lnTo>
                <a:lnTo>
                  <a:pt x="0" y="0"/>
                </a:lnTo>
                <a:close/>
              </a:path>
            </a:pathLst>
          </a:custGeom>
          <a:blipFill>
            <a:blip r:embed="rId6"/>
            <a:stretch>
              <a:fillRect/>
            </a:stretch>
          </a:blipFill>
        </p:spPr>
      </p:sp>
      <p:sp>
        <p:nvSpPr>
          <p:cNvPr id="6" name="Freeform 6"/>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76255" y="2757915"/>
            <a:ext cx="8807694" cy="3050710"/>
          </a:xfrm>
          <a:custGeom>
            <a:avLst/>
            <a:gdLst/>
            <a:ahLst/>
            <a:cxnLst/>
            <a:rect l="l" t="t" r="r" b="b"/>
            <a:pathLst>
              <a:path w="8807694" h="3050710">
                <a:moveTo>
                  <a:pt x="0" y="0"/>
                </a:moveTo>
                <a:lnTo>
                  <a:pt x="8807694" y="0"/>
                </a:lnTo>
                <a:lnTo>
                  <a:pt x="8807694" y="3050709"/>
                </a:lnTo>
                <a:lnTo>
                  <a:pt x="0" y="3050709"/>
                </a:lnTo>
                <a:lnTo>
                  <a:pt x="0" y="0"/>
                </a:lnTo>
                <a:close/>
              </a:path>
            </a:pathLst>
          </a:custGeom>
          <a:blipFill>
            <a:blip r:embed="rId7"/>
            <a:stretch>
              <a:fillRect/>
            </a:stretch>
          </a:blipFill>
        </p:spPr>
      </p:sp>
      <p:sp>
        <p:nvSpPr>
          <p:cNvPr id="8" name="TextBox 8"/>
          <p:cNvSpPr txBox="1"/>
          <p:nvPr/>
        </p:nvSpPr>
        <p:spPr>
          <a:xfrm>
            <a:off x="2846781" y="690130"/>
            <a:ext cx="14962293" cy="619990"/>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DETERMINACIÓN DEL ORDEN P Y Q DE LA SERIE DE TIEMPO</a:t>
            </a:r>
          </a:p>
        </p:txBody>
      </p:sp>
      <p:sp>
        <p:nvSpPr>
          <p:cNvPr id="9" name="TextBox 9"/>
          <p:cNvSpPr txBox="1"/>
          <p:nvPr/>
        </p:nvSpPr>
        <p:spPr>
          <a:xfrm>
            <a:off x="7984074" y="6795649"/>
            <a:ext cx="3463040" cy="2462651"/>
          </a:xfrm>
          <a:prstGeom prst="rect">
            <a:avLst/>
          </a:prstGeom>
        </p:spPr>
        <p:txBody>
          <a:bodyPr lIns="0" tIns="0" rIns="0" bIns="0" rtlCol="0" anchor="t">
            <a:spAutoFit/>
          </a:bodyPr>
          <a:lstStyle/>
          <a:p>
            <a:pPr algn="ctr">
              <a:lnSpc>
                <a:spcPts val="3913"/>
              </a:lnSpc>
            </a:pPr>
            <a:r>
              <a:rPr lang="en-US" sz="2795">
                <a:solidFill>
                  <a:srgbClr val="000000"/>
                </a:solidFill>
                <a:latin typeface="Open Sans Bold"/>
              </a:rPr>
              <a:t>MODELO ARIMA</a:t>
            </a:r>
          </a:p>
          <a:p>
            <a:pPr algn="just">
              <a:lnSpc>
                <a:spcPts val="3913"/>
              </a:lnSpc>
            </a:pPr>
            <a:endParaRPr lang="en-US" sz="2795">
              <a:solidFill>
                <a:srgbClr val="000000"/>
              </a:solidFill>
              <a:latin typeface="Open Sans Bold"/>
            </a:endParaRPr>
          </a:p>
          <a:p>
            <a:pPr algn="just">
              <a:lnSpc>
                <a:spcPts val="3913"/>
              </a:lnSpc>
            </a:pPr>
            <a:r>
              <a:rPr lang="en-US" sz="2795">
                <a:solidFill>
                  <a:srgbClr val="000000"/>
                </a:solidFill>
                <a:latin typeface="Open Sans"/>
              </a:rPr>
              <a:t>p = 79</a:t>
            </a:r>
          </a:p>
          <a:p>
            <a:pPr algn="just">
              <a:lnSpc>
                <a:spcPts val="3913"/>
              </a:lnSpc>
            </a:pPr>
            <a:r>
              <a:rPr lang="en-US" sz="2795">
                <a:solidFill>
                  <a:srgbClr val="000000"/>
                </a:solidFill>
                <a:latin typeface="Open Sans"/>
              </a:rPr>
              <a:t>d = 0</a:t>
            </a:r>
          </a:p>
          <a:p>
            <a:pPr algn="just">
              <a:lnSpc>
                <a:spcPts val="3913"/>
              </a:lnSpc>
            </a:pPr>
            <a:r>
              <a:rPr lang="en-US" sz="2795">
                <a:solidFill>
                  <a:srgbClr val="000000"/>
                </a:solidFill>
                <a:latin typeface="Open Sans"/>
              </a:rPr>
              <a:t>q = 0</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614265" y="6959243"/>
            <a:ext cx="8858435" cy="5202317"/>
          </a:xfrm>
          <a:custGeom>
            <a:avLst/>
            <a:gdLst/>
            <a:ahLst/>
            <a:cxnLst/>
            <a:rect l="l" t="t" r="r" b="b"/>
            <a:pathLst>
              <a:path w="8858435" h="5202317">
                <a:moveTo>
                  <a:pt x="8858435" y="0"/>
                </a:moveTo>
                <a:lnTo>
                  <a:pt x="0" y="0"/>
                </a:lnTo>
                <a:lnTo>
                  <a:pt x="0" y="5202318"/>
                </a:lnTo>
                <a:lnTo>
                  <a:pt x="8858435" y="5202318"/>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50556" y="92583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52065" y="1572937"/>
            <a:ext cx="9824960" cy="7141126"/>
          </a:xfrm>
          <a:custGeom>
            <a:avLst/>
            <a:gdLst/>
            <a:ahLst/>
            <a:cxnLst/>
            <a:rect l="l" t="t" r="r" b="b"/>
            <a:pathLst>
              <a:path w="9824960" h="7141126">
                <a:moveTo>
                  <a:pt x="0" y="0"/>
                </a:moveTo>
                <a:lnTo>
                  <a:pt x="9824960" y="0"/>
                </a:lnTo>
                <a:lnTo>
                  <a:pt x="9824960" y="7141126"/>
                </a:lnTo>
                <a:lnTo>
                  <a:pt x="0" y="7141126"/>
                </a:lnTo>
                <a:lnTo>
                  <a:pt x="0" y="0"/>
                </a:lnTo>
                <a:close/>
              </a:path>
            </a:pathLst>
          </a:custGeom>
          <a:blipFill>
            <a:blip r:embed="rId6"/>
            <a:stretch>
              <a:fillRect/>
            </a:stretch>
          </a:blipFill>
        </p:spPr>
      </p:sp>
      <p:sp>
        <p:nvSpPr>
          <p:cNvPr id="7" name="TextBox 7"/>
          <p:cNvSpPr txBox="1"/>
          <p:nvPr/>
        </p:nvSpPr>
        <p:spPr>
          <a:xfrm>
            <a:off x="10890605" y="1777576"/>
            <a:ext cx="8812646" cy="4052630"/>
          </a:xfrm>
          <a:prstGeom prst="rect">
            <a:avLst/>
          </a:prstGeom>
        </p:spPr>
        <p:txBody>
          <a:bodyPr lIns="0" tIns="0" rIns="0" bIns="0" rtlCol="0" anchor="t">
            <a:spAutoFit/>
          </a:bodyPr>
          <a:lstStyle/>
          <a:p>
            <a:pPr>
              <a:lnSpc>
                <a:spcPts val="3239"/>
              </a:lnSpc>
            </a:pPr>
            <a:r>
              <a:rPr lang="en-US" sz="2314">
                <a:solidFill>
                  <a:srgbClr val="293237"/>
                </a:solidFill>
                <a:latin typeface="Open Sans Light"/>
              </a:rPr>
              <a:t>Evaluación de la normalidad de los residuales</a:t>
            </a:r>
          </a:p>
          <a:p>
            <a:pPr>
              <a:lnSpc>
                <a:spcPts val="3239"/>
              </a:lnSpc>
            </a:pPr>
            <a:r>
              <a:rPr lang="en-US" sz="2314">
                <a:solidFill>
                  <a:srgbClr val="293237"/>
                </a:solidFill>
                <a:latin typeface="Open Sans Light"/>
              </a:rPr>
              <a:t>Normal test results</a:t>
            </a:r>
          </a:p>
          <a:p>
            <a:pPr>
              <a:lnSpc>
                <a:spcPts val="3239"/>
              </a:lnSpc>
            </a:pPr>
            <a:r>
              <a:rPr lang="en-US" sz="2314">
                <a:solidFill>
                  <a:srgbClr val="293237"/>
                </a:solidFill>
                <a:latin typeface="Open Sans Light"/>
              </a:rPr>
              <a:t>p-value = 0.7122176034629314</a:t>
            </a:r>
          </a:p>
          <a:p>
            <a:pPr>
              <a:lnSpc>
                <a:spcPts val="3239"/>
              </a:lnSpc>
            </a:pPr>
            <a:endParaRPr lang="en-US" sz="2314">
              <a:solidFill>
                <a:srgbClr val="293237"/>
              </a:solidFill>
              <a:latin typeface="Open Sans Light"/>
            </a:endParaRPr>
          </a:p>
          <a:p>
            <a:pPr>
              <a:lnSpc>
                <a:spcPts val="3239"/>
              </a:lnSpc>
            </a:pPr>
            <a:r>
              <a:rPr lang="en-US" sz="2314">
                <a:solidFill>
                  <a:srgbClr val="293237"/>
                </a:solidFill>
                <a:latin typeface="Open Sans Light"/>
              </a:rPr>
              <a:t>Error a partir de la inversion de los datos estacionarios</a:t>
            </a:r>
          </a:p>
          <a:p>
            <a:pPr>
              <a:lnSpc>
                <a:spcPts val="3239"/>
              </a:lnSpc>
            </a:pPr>
            <a:r>
              <a:rPr lang="en-US" sz="2314">
                <a:solidFill>
                  <a:srgbClr val="293237"/>
                </a:solidFill>
                <a:latin typeface="Open Sans Light"/>
              </a:rPr>
              <a:t>MSE: 2.480129259544689 </a:t>
            </a:r>
          </a:p>
          <a:p>
            <a:pPr>
              <a:lnSpc>
                <a:spcPts val="3239"/>
              </a:lnSpc>
            </a:pPr>
            <a:r>
              <a:rPr lang="en-US" sz="2314">
                <a:solidFill>
                  <a:srgbClr val="293237"/>
                </a:solidFill>
                <a:latin typeface="Open Sans Light"/>
              </a:rPr>
              <a:t>RMSE: 1.5748426142140963 </a:t>
            </a:r>
          </a:p>
          <a:p>
            <a:pPr>
              <a:lnSpc>
                <a:spcPts val="3239"/>
              </a:lnSpc>
            </a:pPr>
            <a:r>
              <a:rPr lang="en-US" sz="2314">
                <a:solidFill>
                  <a:srgbClr val="293237"/>
                </a:solidFill>
                <a:latin typeface="Open Sans Light"/>
              </a:rPr>
              <a:t>MAPE: 527204885814133.94</a:t>
            </a:r>
          </a:p>
          <a:p>
            <a:pPr>
              <a:lnSpc>
                <a:spcPts val="3239"/>
              </a:lnSpc>
            </a:pPr>
            <a:endParaRPr lang="en-US" sz="2314">
              <a:solidFill>
                <a:srgbClr val="293237"/>
              </a:solidFill>
              <a:latin typeface="Open Sans Light"/>
            </a:endParaRPr>
          </a:p>
          <a:p>
            <a:pPr>
              <a:lnSpc>
                <a:spcPts val="3239"/>
              </a:lnSpc>
              <a:spcBef>
                <a:spcPct val="0"/>
              </a:spcBef>
            </a:pPr>
            <a:endParaRPr lang="en-US" sz="2314">
              <a:solidFill>
                <a:srgbClr val="293237"/>
              </a:solidFill>
              <a:latin typeface="Open Sans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17122" y="8220420"/>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994323" y="-1613122"/>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65071" y="930147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2975730" y="-2463722"/>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6" name="Freeform 6"/>
          <p:cNvSpPr/>
          <p:nvPr/>
        </p:nvSpPr>
        <p:spPr>
          <a:xfrm>
            <a:off x="3131150" y="3146823"/>
            <a:ext cx="12025701" cy="5516741"/>
          </a:xfrm>
          <a:custGeom>
            <a:avLst/>
            <a:gdLst/>
            <a:ahLst/>
            <a:cxnLst/>
            <a:rect l="l" t="t" r="r" b="b"/>
            <a:pathLst>
              <a:path w="12025701" h="5516741">
                <a:moveTo>
                  <a:pt x="0" y="0"/>
                </a:moveTo>
                <a:lnTo>
                  <a:pt x="12025700" y="0"/>
                </a:lnTo>
                <a:lnTo>
                  <a:pt x="12025700" y="5516741"/>
                </a:lnTo>
                <a:lnTo>
                  <a:pt x="0" y="5516741"/>
                </a:lnTo>
                <a:lnTo>
                  <a:pt x="0" y="0"/>
                </a:lnTo>
                <a:close/>
              </a:path>
            </a:pathLst>
          </a:custGeom>
          <a:blipFill>
            <a:blip r:embed="rId5"/>
            <a:stretch>
              <a:fillRect/>
            </a:stretch>
          </a:blipFill>
        </p:spPr>
      </p:sp>
      <p:sp>
        <p:nvSpPr>
          <p:cNvPr id="7" name="TextBox 7"/>
          <p:cNvSpPr txBox="1"/>
          <p:nvPr/>
        </p:nvSpPr>
        <p:spPr>
          <a:xfrm>
            <a:off x="2232463" y="1451346"/>
            <a:ext cx="13823073" cy="796392"/>
          </a:xfrm>
          <a:prstGeom prst="rect">
            <a:avLst/>
          </a:prstGeom>
        </p:spPr>
        <p:txBody>
          <a:bodyPr lIns="0" tIns="0" rIns="0" bIns="0" rtlCol="0" anchor="t">
            <a:spAutoFit/>
          </a:bodyPr>
          <a:lstStyle/>
          <a:p>
            <a:pPr marL="0" lvl="0" indent="0" algn="ctr">
              <a:lnSpc>
                <a:spcPts val="6504"/>
              </a:lnSpc>
              <a:spcBef>
                <a:spcPct val="0"/>
              </a:spcBef>
            </a:pPr>
            <a:r>
              <a:rPr lang="en-US" sz="4646">
                <a:solidFill>
                  <a:srgbClr val="293237"/>
                </a:solidFill>
                <a:latin typeface="League Spartan Bold"/>
              </a:rPr>
              <a:t>PRODUCTO 4 (CHUTES &amp; LADDERS)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281791" flipV="1">
            <a:off x="-4549525" y="-4464480"/>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307900" y="3040585"/>
            <a:ext cx="13672201" cy="5608624"/>
          </a:xfrm>
          <a:custGeom>
            <a:avLst/>
            <a:gdLst/>
            <a:ahLst/>
            <a:cxnLst/>
            <a:rect l="l" t="t" r="r" b="b"/>
            <a:pathLst>
              <a:path w="13672201" h="5608624">
                <a:moveTo>
                  <a:pt x="0" y="0"/>
                </a:moveTo>
                <a:lnTo>
                  <a:pt x="13672200" y="0"/>
                </a:lnTo>
                <a:lnTo>
                  <a:pt x="13672200" y="5608624"/>
                </a:lnTo>
                <a:lnTo>
                  <a:pt x="0" y="5608624"/>
                </a:lnTo>
                <a:lnTo>
                  <a:pt x="0" y="0"/>
                </a:lnTo>
                <a:close/>
              </a:path>
            </a:pathLst>
          </a:custGeom>
          <a:blipFill>
            <a:blip r:embed="rId8"/>
            <a:stretch>
              <a:fillRect/>
            </a:stretch>
          </a:blipFill>
        </p:spPr>
      </p:sp>
      <p:sp>
        <p:nvSpPr>
          <p:cNvPr id="9" name="TextBox 9"/>
          <p:cNvSpPr txBox="1"/>
          <p:nvPr/>
        </p:nvSpPr>
        <p:spPr>
          <a:xfrm>
            <a:off x="2232463" y="1451346"/>
            <a:ext cx="13823073" cy="796392"/>
          </a:xfrm>
          <a:prstGeom prst="rect">
            <a:avLst/>
          </a:prstGeom>
        </p:spPr>
        <p:txBody>
          <a:bodyPr lIns="0" tIns="0" rIns="0" bIns="0" rtlCol="0" anchor="t">
            <a:spAutoFit/>
          </a:bodyPr>
          <a:lstStyle/>
          <a:p>
            <a:pPr marL="0" lvl="0" indent="0" algn="ctr">
              <a:lnSpc>
                <a:spcPts val="6504"/>
              </a:lnSpc>
              <a:spcBef>
                <a:spcPct val="0"/>
              </a:spcBef>
            </a:pPr>
            <a:r>
              <a:rPr lang="en-US" sz="4646">
                <a:solidFill>
                  <a:srgbClr val="293237"/>
                </a:solidFill>
                <a:latin typeface="League Spartan Bold"/>
              </a:rPr>
              <a:t>UNIDADES VENDIDAS POR MONOPOLY (22)</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842065" y="5721442"/>
            <a:ext cx="10603869" cy="3784446"/>
          </a:xfrm>
          <a:custGeom>
            <a:avLst/>
            <a:gdLst/>
            <a:ahLst/>
            <a:cxnLst/>
            <a:rect l="l" t="t" r="r" b="b"/>
            <a:pathLst>
              <a:path w="10603869" h="3784446">
                <a:moveTo>
                  <a:pt x="0" y="0"/>
                </a:moveTo>
                <a:lnTo>
                  <a:pt x="10603870" y="0"/>
                </a:lnTo>
                <a:lnTo>
                  <a:pt x="10603870" y="3784446"/>
                </a:lnTo>
                <a:lnTo>
                  <a:pt x="0" y="3784446"/>
                </a:lnTo>
                <a:lnTo>
                  <a:pt x="0" y="0"/>
                </a:lnTo>
                <a:close/>
              </a:path>
            </a:pathLst>
          </a:custGeom>
          <a:blipFill>
            <a:blip r:embed="rId6"/>
            <a:stretch>
              <a:fillRect/>
            </a:stretch>
          </a:blipFill>
        </p:spPr>
      </p:sp>
      <p:sp>
        <p:nvSpPr>
          <p:cNvPr id="7" name="TextBox 7"/>
          <p:cNvSpPr txBox="1"/>
          <p:nvPr/>
        </p:nvSpPr>
        <p:spPr>
          <a:xfrm>
            <a:off x="3091706" y="990600"/>
            <a:ext cx="12104587" cy="969620"/>
          </a:xfrm>
          <a:prstGeom prst="rect">
            <a:avLst/>
          </a:prstGeom>
        </p:spPr>
        <p:txBody>
          <a:bodyPr lIns="0" tIns="0" rIns="0" bIns="0" rtlCol="0" anchor="t">
            <a:spAutoFit/>
          </a:bodyPr>
          <a:lstStyle/>
          <a:p>
            <a:pPr>
              <a:lnSpc>
                <a:spcPts val="3954"/>
              </a:lnSpc>
            </a:pPr>
            <a:r>
              <a:rPr lang="en-US" sz="2907" spc="63">
                <a:solidFill>
                  <a:srgbClr val="292F33"/>
                </a:solidFill>
                <a:latin typeface="League Spartan"/>
              </a:rPr>
              <a:t>DIVISIÓN EN CONJUNTO DE ENTRENAMIENTO Y DE PRUEBA</a:t>
            </a:r>
          </a:p>
          <a:p>
            <a:pPr marL="0" lvl="0" indent="0" algn="l">
              <a:lnSpc>
                <a:spcPts val="3954"/>
              </a:lnSpc>
              <a:spcBef>
                <a:spcPct val="0"/>
              </a:spcBef>
            </a:pPr>
            <a:endParaRPr lang="en-US" sz="2907" spc="63">
              <a:solidFill>
                <a:srgbClr val="292F33"/>
              </a:solidFill>
              <a:latin typeface="League Spartan"/>
            </a:endParaRPr>
          </a:p>
        </p:txBody>
      </p:sp>
      <p:sp>
        <p:nvSpPr>
          <p:cNvPr id="8" name="TextBox 8"/>
          <p:cNvSpPr txBox="1"/>
          <p:nvPr/>
        </p:nvSpPr>
        <p:spPr>
          <a:xfrm>
            <a:off x="252249" y="3037860"/>
            <a:ext cx="9501645" cy="8605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en el df_train:  177</a:t>
            </a:r>
          </a:p>
          <a:p>
            <a:pPr>
              <a:lnSpc>
                <a:spcPts val="3492"/>
              </a:lnSpc>
              <a:spcBef>
                <a:spcPct val="0"/>
              </a:spcBef>
            </a:pPr>
            <a:r>
              <a:rPr lang="en-US" sz="2494">
                <a:solidFill>
                  <a:srgbClr val="293237"/>
                </a:solidFill>
                <a:latin typeface="Open Sans Light"/>
              </a:rPr>
              <a:t>Registros en el df_test:  45</a:t>
            </a:r>
          </a:p>
        </p:txBody>
      </p:sp>
      <p:sp>
        <p:nvSpPr>
          <p:cNvPr id="9" name="TextBox 9"/>
          <p:cNvSpPr txBox="1"/>
          <p:nvPr/>
        </p:nvSpPr>
        <p:spPr>
          <a:xfrm>
            <a:off x="5003072" y="3037860"/>
            <a:ext cx="9501645" cy="26131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finales del conjunto de entrenamiento</a:t>
            </a:r>
          </a:p>
          <a:p>
            <a:pPr>
              <a:lnSpc>
                <a:spcPts val="3492"/>
              </a:lnSpc>
            </a:pPr>
            <a:r>
              <a:rPr lang="en-US" sz="2494">
                <a:solidFill>
                  <a:srgbClr val="293237"/>
                </a:solidFill>
                <a:latin typeface="Open Sans Light"/>
              </a:rPr>
              <a:t>          Date  Units</a:t>
            </a:r>
          </a:p>
          <a:p>
            <a:pPr>
              <a:lnSpc>
                <a:spcPts val="3492"/>
              </a:lnSpc>
            </a:pPr>
            <a:r>
              <a:rPr lang="en-US" sz="2494">
                <a:solidFill>
                  <a:srgbClr val="293237"/>
                </a:solidFill>
                <a:latin typeface="Open Sans Light"/>
              </a:rPr>
              <a:t>174 2018-06-05     25</a:t>
            </a:r>
          </a:p>
          <a:p>
            <a:pPr>
              <a:lnSpc>
                <a:spcPts val="3492"/>
              </a:lnSpc>
            </a:pPr>
            <a:r>
              <a:rPr lang="en-US" sz="2494">
                <a:solidFill>
                  <a:srgbClr val="293237"/>
                </a:solidFill>
                <a:latin typeface="Open Sans Light"/>
              </a:rPr>
              <a:t>175 2018-06-10     16</a:t>
            </a:r>
          </a:p>
          <a:p>
            <a:pPr>
              <a:lnSpc>
                <a:spcPts val="3492"/>
              </a:lnSpc>
            </a:pPr>
            <a:r>
              <a:rPr lang="en-US" sz="2494">
                <a:solidFill>
                  <a:srgbClr val="293237"/>
                </a:solidFill>
                <a:latin typeface="Open Sans Light"/>
              </a:rPr>
              <a:t>176 2018-06-11      4</a:t>
            </a:r>
          </a:p>
          <a:p>
            <a:pPr>
              <a:lnSpc>
                <a:spcPts val="3492"/>
              </a:lnSpc>
              <a:spcBef>
                <a:spcPct val="0"/>
              </a:spcBef>
            </a:pPr>
            <a:endParaRPr lang="en-US" sz="2494">
              <a:solidFill>
                <a:srgbClr val="293237"/>
              </a:solidFill>
              <a:latin typeface="Open Sans Light"/>
            </a:endParaRPr>
          </a:p>
        </p:txBody>
      </p:sp>
      <p:sp>
        <p:nvSpPr>
          <p:cNvPr id="10" name="TextBox 10"/>
          <p:cNvSpPr txBox="1"/>
          <p:nvPr/>
        </p:nvSpPr>
        <p:spPr>
          <a:xfrm>
            <a:off x="12243652" y="3038325"/>
            <a:ext cx="7268629"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iniciales del conjunto de prueba</a:t>
            </a:r>
          </a:p>
          <a:p>
            <a:pPr>
              <a:lnSpc>
                <a:spcPts val="3492"/>
              </a:lnSpc>
            </a:pPr>
            <a:r>
              <a:rPr lang="en-US" sz="2494">
                <a:solidFill>
                  <a:srgbClr val="293237"/>
                </a:solidFill>
                <a:latin typeface="Open Sans Light"/>
              </a:rPr>
              <a:t>          Date  Units</a:t>
            </a:r>
          </a:p>
          <a:p>
            <a:pPr>
              <a:lnSpc>
                <a:spcPts val="3492"/>
              </a:lnSpc>
            </a:pPr>
            <a:r>
              <a:rPr lang="en-US" sz="2494">
                <a:solidFill>
                  <a:srgbClr val="293237"/>
                </a:solidFill>
                <a:latin typeface="Open Sans Light"/>
              </a:rPr>
              <a:t>177 2018-06-16      8</a:t>
            </a:r>
          </a:p>
          <a:p>
            <a:pPr>
              <a:lnSpc>
                <a:spcPts val="3492"/>
              </a:lnSpc>
            </a:pPr>
            <a:r>
              <a:rPr lang="en-US" sz="2494">
                <a:solidFill>
                  <a:srgbClr val="293237"/>
                </a:solidFill>
                <a:latin typeface="Open Sans Light"/>
              </a:rPr>
              <a:t>178 2018-06-17     29</a:t>
            </a:r>
          </a:p>
          <a:p>
            <a:pPr>
              <a:lnSpc>
                <a:spcPts val="3492"/>
              </a:lnSpc>
              <a:spcBef>
                <a:spcPct val="0"/>
              </a:spcBef>
            </a:pPr>
            <a:r>
              <a:rPr lang="en-US" sz="2494">
                <a:solidFill>
                  <a:srgbClr val="293237"/>
                </a:solidFill>
                <a:latin typeface="Open Sans Light"/>
              </a:rPr>
              <a:t>179 2018-06-20     24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20485" y="7535821"/>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1058936" y="-1820642"/>
            <a:ext cx="8329703" cy="3952823"/>
          </a:xfrm>
          <a:custGeom>
            <a:avLst/>
            <a:gdLst/>
            <a:ahLst/>
            <a:cxnLst/>
            <a:rect l="l" t="t" r="r" b="b"/>
            <a:pathLst>
              <a:path w="8329703" h="3952823">
                <a:moveTo>
                  <a:pt x="0" y="0"/>
                </a:moveTo>
                <a:lnTo>
                  <a:pt x="8329703" y="0"/>
                </a:lnTo>
                <a:lnTo>
                  <a:pt x="8329703" y="3952823"/>
                </a:lnTo>
                <a:lnTo>
                  <a:pt x="0" y="3952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00458" y="909395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rot="-10603701">
            <a:off x="663738" y="3276211"/>
            <a:ext cx="3409540" cy="3266960"/>
          </a:xfrm>
          <a:custGeom>
            <a:avLst/>
            <a:gdLst/>
            <a:ahLst/>
            <a:cxnLst/>
            <a:rect l="l" t="t" r="r" b="b"/>
            <a:pathLst>
              <a:path w="3409540" h="3266960">
                <a:moveTo>
                  <a:pt x="0" y="0"/>
                </a:moveTo>
                <a:lnTo>
                  <a:pt x="3409541" y="0"/>
                </a:lnTo>
                <a:lnTo>
                  <a:pt x="3409541" y="3266960"/>
                </a:lnTo>
                <a:lnTo>
                  <a:pt x="0" y="3266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826370" y="3663601"/>
            <a:ext cx="888164" cy="888164"/>
          </a:xfrm>
          <a:custGeom>
            <a:avLst/>
            <a:gdLst/>
            <a:ahLst/>
            <a:cxnLst/>
            <a:rect l="l" t="t" r="r" b="b"/>
            <a:pathLst>
              <a:path w="888164" h="888164">
                <a:moveTo>
                  <a:pt x="0" y="0"/>
                </a:moveTo>
                <a:lnTo>
                  <a:pt x="888164" y="0"/>
                </a:lnTo>
                <a:lnTo>
                  <a:pt x="888164" y="888165"/>
                </a:lnTo>
                <a:lnTo>
                  <a:pt x="0" y="8881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3040343" y="-2671241"/>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graphicFrame>
        <p:nvGraphicFramePr>
          <p:cNvPr id="8" name="Table 8"/>
          <p:cNvGraphicFramePr>
            <a:graphicFrameLocks noGrp="1"/>
          </p:cNvGraphicFramePr>
          <p:nvPr/>
        </p:nvGraphicFramePr>
        <p:xfrm>
          <a:off x="5245704" y="314325"/>
          <a:ext cx="12149563" cy="9658352"/>
        </p:xfrm>
        <a:graphic>
          <a:graphicData uri="http://schemas.openxmlformats.org/drawingml/2006/table">
            <a:tbl>
              <a:tblPr/>
              <a:tblGrid>
                <a:gridCol w="1443401">
                  <a:extLst>
                    <a:ext uri="{9D8B030D-6E8A-4147-A177-3AD203B41FA5}">
                      <a16:colId xmlns:a16="http://schemas.microsoft.com/office/drawing/2014/main" val="20000"/>
                    </a:ext>
                  </a:extLst>
                </a:gridCol>
                <a:gridCol w="1712561">
                  <a:extLst>
                    <a:ext uri="{9D8B030D-6E8A-4147-A177-3AD203B41FA5}">
                      <a16:colId xmlns:a16="http://schemas.microsoft.com/office/drawing/2014/main" val="20001"/>
                    </a:ext>
                  </a:extLst>
                </a:gridCol>
                <a:gridCol w="3613687">
                  <a:extLst>
                    <a:ext uri="{9D8B030D-6E8A-4147-A177-3AD203B41FA5}">
                      <a16:colId xmlns:a16="http://schemas.microsoft.com/office/drawing/2014/main" val="20002"/>
                    </a:ext>
                  </a:extLst>
                </a:gridCol>
                <a:gridCol w="3081176">
                  <a:extLst>
                    <a:ext uri="{9D8B030D-6E8A-4147-A177-3AD203B41FA5}">
                      <a16:colId xmlns:a16="http://schemas.microsoft.com/office/drawing/2014/main" val="20003"/>
                    </a:ext>
                  </a:extLst>
                </a:gridCol>
                <a:gridCol w="2298738">
                  <a:extLst>
                    <a:ext uri="{9D8B030D-6E8A-4147-A177-3AD203B41FA5}">
                      <a16:colId xmlns:a16="http://schemas.microsoft.com/office/drawing/2014/main" val="20004"/>
                    </a:ext>
                  </a:extLst>
                </a:gridCol>
              </a:tblGrid>
              <a:tr h="878032">
                <a:tc>
                  <a:txBody>
                    <a:bodyPr/>
                    <a:lstStyle/>
                    <a:p>
                      <a:pPr algn="ctr">
                        <a:lnSpc>
                          <a:spcPts val="2100"/>
                        </a:lnSpc>
                        <a:defRPr/>
                      </a:pPr>
                      <a:r>
                        <a:rPr lang="en-US" sz="1500">
                          <a:solidFill>
                            <a:srgbClr val="000000"/>
                          </a:solidFill>
                          <a:latin typeface="Open Sans Bold"/>
                        </a:rPr>
                        <a:t>Store_ID</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Units</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Store_Name</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Store_City</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8AB7DD"/>
                    </a:solidFill>
                  </a:tcPr>
                </a:tc>
                <a:tc>
                  <a:txBody>
                    <a:bodyPr/>
                    <a:lstStyle/>
                    <a:p>
                      <a:pPr algn="ctr">
                        <a:lnSpc>
                          <a:spcPts val="2100"/>
                        </a:lnSpc>
                        <a:defRPr/>
                      </a:pPr>
                      <a:r>
                        <a:rPr lang="en-US" sz="1500">
                          <a:solidFill>
                            <a:srgbClr val="000000"/>
                          </a:solidFill>
                          <a:latin typeface="Open Sans Bold"/>
                        </a:rPr>
                        <a:t>Store_Location</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8AB7DD"/>
                    </a:solidFill>
                  </a:tcPr>
                </a:tc>
                <a:extLst>
                  <a:ext uri="{0D108BD9-81ED-4DB2-BD59-A6C34878D82A}">
                    <a16:rowId xmlns:a16="http://schemas.microsoft.com/office/drawing/2014/main" val="10000"/>
                  </a:ext>
                </a:extLst>
              </a:tr>
              <a:tr h="878032">
                <a:tc>
                  <a:txBody>
                    <a:bodyPr/>
                    <a:lstStyle/>
                    <a:p>
                      <a:pPr algn="ctr">
                        <a:lnSpc>
                          <a:spcPts val="2100"/>
                        </a:lnSpc>
                        <a:defRPr/>
                      </a:pPr>
                      <a:r>
                        <a:rPr lang="en-US" sz="1500">
                          <a:solidFill>
                            <a:srgbClr val="000000"/>
                          </a:solidFill>
                          <a:latin typeface="Open Sans"/>
                        </a:rPr>
                        <a:t>31</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20741</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Maven Toys Ciudad de México 2</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Ciudad de México</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Airport</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878032">
                <a:tc>
                  <a:txBody>
                    <a:bodyPr/>
                    <a:lstStyle/>
                    <a:p>
                      <a:pPr algn="ctr">
                        <a:lnSpc>
                          <a:spcPts val="2100"/>
                        </a:lnSpc>
                        <a:defRPr/>
                      </a:pPr>
                      <a:r>
                        <a:rPr lang="en-US" sz="1500">
                          <a:solidFill>
                            <a:srgbClr val="000000"/>
                          </a:solidFill>
                          <a:latin typeface="Open Sans"/>
                        </a:rPr>
                        <a:t>9</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13730</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Maven Toys Ciudad de México 1</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Ciudad de México</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Downtown</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878032">
                <a:tc>
                  <a:txBody>
                    <a:bodyPr/>
                    <a:lstStyle/>
                    <a:p>
                      <a:pPr algn="ctr">
                        <a:lnSpc>
                          <a:spcPts val="2100"/>
                        </a:lnSpc>
                        <a:defRPr/>
                      </a:pPr>
                      <a:r>
                        <a:rPr lang="en-US" sz="1500">
                          <a:solidFill>
                            <a:srgbClr val="000000"/>
                          </a:solidFill>
                          <a:latin typeface="Open Sans"/>
                        </a:rPr>
                        <a:t>17</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13646</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Maven Toys Toluca 1</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Toluca</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Downtown</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r h="878032">
                <a:tc>
                  <a:txBody>
                    <a:bodyPr/>
                    <a:lstStyle/>
                    <a:p>
                      <a:pPr algn="ctr">
                        <a:lnSpc>
                          <a:spcPts val="2100"/>
                        </a:lnSpc>
                        <a:defRPr/>
                      </a:pPr>
                      <a:r>
                        <a:rPr lang="en-US" sz="1500">
                          <a:solidFill>
                            <a:srgbClr val="000000"/>
                          </a:solidFill>
                          <a:latin typeface="Open Sans"/>
                        </a:rPr>
                        <a:t>30</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12858</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Maven Toys Guadalajara 3</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Guadalajara</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Airport</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extLst>
                  <a:ext uri="{0D108BD9-81ED-4DB2-BD59-A6C34878D82A}">
                    <a16:rowId xmlns:a16="http://schemas.microsoft.com/office/drawing/2014/main" val="10004"/>
                  </a:ext>
                </a:extLst>
              </a:tr>
              <a:tr h="878032">
                <a:tc>
                  <a:txBody>
                    <a:bodyPr/>
                    <a:lstStyle/>
                    <a:p>
                      <a:pPr algn="ctr">
                        <a:lnSpc>
                          <a:spcPts val="2100"/>
                        </a:lnSpc>
                        <a:defRPr/>
                      </a:pPr>
                      <a:r>
                        <a:rPr lang="en-US" sz="1500">
                          <a:solidFill>
                            <a:srgbClr val="000000"/>
                          </a:solidFill>
                          <a:latin typeface="Open Sans"/>
                        </a:rPr>
                        <a:t>7</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10979</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Maven Toys Monterrey 2</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Monterrey</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Downtown</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extLst>
                  <a:ext uri="{0D108BD9-81ED-4DB2-BD59-A6C34878D82A}">
                    <a16:rowId xmlns:a16="http://schemas.microsoft.com/office/drawing/2014/main" val="10005"/>
                  </a:ext>
                </a:extLst>
              </a:tr>
              <a:tr h="878032">
                <a:tc>
                  <a:txBody>
                    <a:bodyPr/>
                    <a:lstStyle/>
                    <a:p>
                      <a:pPr algn="ctr">
                        <a:lnSpc>
                          <a:spcPts val="2100"/>
                        </a:lnSpc>
                        <a:defRPr/>
                      </a:pPr>
                      <a:r>
                        <a:rPr lang="en-US" sz="1500">
                          <a:solidFill>
                            <a:srgbClr val="000000"/>
                          </a:solidFill>
                          <a:latin typeface="Open Sans"/>
                        </a:rPr>
                        <a:t>37</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10810</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Maven Toys Ciudad de México 3</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Ciudad de México</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Residential</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extLst>
                  <a:ext uri="{0D108BD9-81ED-4DB2-BD59-A6C34878D82A}">
                    <a16:rowId xmlns:a16="http://schemas.microsoft.com/office/drawing/2014/main" val="10006"/>
                  </a:ext>
                </a:extLst>
              </a:tr>
              <a:tr h="878032">
                <a:tc>
                  <a:txBody>
                    <a:bodyPr/>
                    <a:lstStyle/>
                    <a:p>
                      <a:pPr algn="ctr">
                        <a:lnSpc>
                          <a:spcPts val="2100"/>
                        </a:lnSpc>
                        <a:defRPr/>
                      </a:pPr>
                      <a:r>
                        <a:rPr lang="en-US" sz="1500">
                          <a:solidFill>
                            <a:srgbClr val="000000"/>
                          </a:solidFill>
                          <a:latin typeface="Open Sans"/>
                        </a:rPr>
                        <a:t>42</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10208</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Maven Toys Hermosillo 3</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Hermosillo</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Commercial</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extLst>
                  <a:ext uri="{0D108BD9-81ED-4DB2-BD59-A6C34878D82A}">
                    <a16:rowId xmlns:a16="http://schemas.microsoft.com/office/drawing/2014/main" val="10007"/>
                  </a:ext>
                </a:extLst>
              </a:tr>
              <a:tr h="878032">
                <a:tc>
                  <a:txBody>
                    <a:bodyPr/>
                    <a:lstStyle/>
                    <a:p>
                      <a:pPr algn="ctr">
                        <a:lnSpc>
                          <a:spcPts val="2100"/>
                        </a:lnSpc>
                        <a:defRPr/>
                      </a:pPr>
                      <a:r>
                        <a:rPr lang="en-US" sz="1500">
                          <a:solidFill>
                            <a:srgbClr val="000000"/>
                          </a:solidFill>
                          <a:latin typeface="Open Sans"/>
                        </a:rPr>
                        <a:t>14</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10196</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Maven Toys Guanajuato 1</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Guanajuato</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Downtown</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extLst>
                  <a:ext uri="{0D108BD9-81ED-4DB2-BD59-A6C34878D82A}">
                    <a16:rowId xmlns:a16="http://schemas.microsoft.com/office/drawing/2014/main" val="10008"/>
                  </a:ext>
                </a:extLst>
              </a:tr>
              <a:tr h="878032">
                <a:tc>
                  <a:txBody>
                    <a:bodyPr/>
                    <a:lstStyle/>
                    <a:p>
                      <a:pPr algn="ctr">
                        <a:lnSpc>
                          <a:spcPts val="2100"/>
                        </a:lnSpc>
                        <a:defRPr/>
                      </a:pPr>
                      <a:r>
                        <a:rPr lang="en-US" sz="1500">
                          <a:solidFill>
                            <a:srgbClr val="000000"/>
                          </a:solidFill>
                          <a:latin typeface="Open Sans"/>
                        </a:rPr>
                        <a:t>10</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10157</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Maven Toys Campeche 1</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Campeche</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Downtown</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extLst>
                  <a:ext uri="{0D108BD9-81ED-4DB2-BD59-A6C34878D82A}">
                    <a16:rowId xmlns:a16="http://schemas.microsoft.com/office/drawing/2014/main" val="10009"/>
                  </a:ext>
                </a:extLst>
              </a:tr>
              <a:tr h="878032">
                <a:tc>
                  <a:txBody>
                    <a:bodyPr/>
                    <a:lstStyle/>
                    <a:p>
                      <a:pPr algn="ctr">
                        <a:lnSpc>
                          <a:spcPts val="2100"/>
                        </a:lnSpc>
                        <a:defRPr/>
                      </a:pPr>
                      <a:r>
                        <a:rPr lang="en-US" sz="1500">
                          <a:solidFill>
                            <a:srgbClr val="000000"/>
                          </a:solidFill>
                          <a:latin typeface="Open Sans"/>
                        </a:rPr>
                        <a:t>39</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C6E0F9"/>
                    </a:solidFill>
                  </a:tcPr>
                </a:tc>
                <a:tc>
                  <a:txBody>
                    <a:bodyPr/>
                    <a:lstStyle/>
                    <a:p>
                      <a:pPr algn="ctr">
                        <a:lnSpc>
                          <a:spcPts val="2100"/>
                        </a:lnSpc>
                        <a:defRPr/>
                      </a:pPr>
                      <a:r>
                        <a:rPr lang="en-US" sz="1500">
                          <a:solidFill>
                            <a:srgbClr val="000000"/>
                          </a:solidFill>
                          <a:latin typeface="Open Sans"/>
                        </a:rPr>
                        <a:t>9982</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Maven Toys Xalapa 2</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Xalapa</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Open Sans"/>
                        </a:rPr>
                        <a:t>Downtown</a:t>
                      </a:r>
                      <a:endParaRPr lang="en-US" sz="1100"/>
                    </a:p>
                  </a:txBody>
                  <a:tcPr marL="190500" marR="190500" marT="190500" marB="190500" anchor="ctr">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555555"/>
                      </a:solidFill>
                      <a:prstDash val="solid"/>
                      <a:round/>
                      <a:headEnd type="none" w="med" len="med"/>
                      <a:tailEnd type="none" w="med" len="med"/>
                    </a:lnB>
                    <a:solidFill>
                      <a:srgbClr val="FFE3E3"/>
                    </a:solidFill>
                  </a:tcPr>
                </a:tc>
                <a:extLst>
                  <a:ext uri="{0D108BD9-81ED-4DB2-BD59-A6C34878D82A}">
                    <a16:rowId xmlns:a16="http://schemas.microsoft.com/office/drawing/2014/main" val="10010"/>
                  </a:ext>
                </a:extLst>
              </a:tr>
            </a:tbl>
          </a:graphicData>
        </a:graphic>
      </p:graphicFrame>
      <p:sp>
        <p:nvSpPr>
          <p:cNvPr id="9" name="TextBox 9"/>
          <p:cNvSpPr txBox="1"/>
          <p:nvPr/>
        </p:nvSpPr>
        <p:spPr>
          <a:xfrm>
            <a:off x="880421" y="4862066"/>
            <a:ext cx="2976176" cy="1059515"/>
          </a:xfrm>
          <a:prstGeom prst="rect">
            <a:avLst/>
          </a:prstGeom>
        </p:spPr>
        <p:txBody>
          <a:bodyPr lIns="0" tIns="0" rIns="0" bIns="0" rtlCol="0" anchor="t">
            <a:spAutoFit/>
          </a:bodyPr>
          <a:lstStyle/>
          <a:p>
            <a:pPr marL="0" lvl="0" indent="0" algn="ctr">
              <a:lnSpc>
                <a:spcPts val="4241"/>
              </a:lnSpc>
              <a:spcBef>
                <a:spcPct val="0"/>
              </a:spcBef>
            </a:pPr>
            <a:r>
              <a:rPr lang="en-US" sz="3118" spc="68">
                <a:solidFill>
                  <a:srgbClr val="292F33"/>
                </a:solidFill>
                <a:latin typeface="Courgette"/>
              </a:rPr>
              <a:t>10 tiendas que más venden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6255" y="2726148"/>
            <a:ext cx="8807694" cy="3050710"/>
          </a:xfrm>
          <a:custGeom>
            <a:avLst/>
            <a:gdLst/>
            <a:ahLst/>
            <a:cxnLst/>
            <a:rect l="l" t="t" r="r" b="b"/>
            <a:pathLst>
              <a:path w="8807694" h="3050710">
                <a:moveTo>
                  <a:pt x="0" y="0"/>
                </a:moveTo>
                <a:lnTo>
                  <a:pt x="8807694" y="0"/>
                </a:lnTo>
                <a:lnTo>
                  <a:pt x="8807694" y="3050709"/>
                </a:lnTo>
                <a:lnTo>
                  <a:pt x="0" y="3050709"/>
                </a:lnTo>
                <a:lnTo>
                  <a:pt x="0" y="0"/>
                </a:lnTo>
                <a:close/>
              </a:path>
            </a:pathLst>
          </a:custGeom>
          <a:blipFill>
            <a:blip r:embed="rId6"/>
            <a:stretch>
              <a:fillRect/>
            </a:stretch>
          </a:blipFill>
        </p:spPr>
      </p:sp>
      <p:sp>
        <p:nvSpPr>
          <p:cNvPr id="7" name="Freeform 7"/>
          <p:cNvSpPr/>
          <p:nvPr/>
        </p:nvSpPr>
        <p:spPr>
          <a:xfrm>
            <a:off x="9715594" y="2669095"/>
            <a:ext cx="8605033" cy="3164814"/>
          </a:xfrm>
          <a:custGeom>
            <a:avLst/>
            <a:gdLst/>
            <a:ahLst/>
            <a:cxnLst/>
            <a:rect l="l" t="t" r="r" b="b"/>
            <a:pathLst>
              <a:path w="8605033" h="3164814">
                <a:moveTo>
                  <a:pt x="0" y="0"/>
                </a:moveTo>
                <a:lnTo>
                  <a:pt x="8605033" y="0"/>
                </a:lnTo>
                <a:lnTo>
                  <a:pt x="8605033" y="3164815"/>
                </a:lnTo>
                <a:lnTo>
                  <a:pt x="0" y="3164815"/>
                </a:lnTo>
                <a:lnTo>
                  <a:pt x="0" y="0"/>
                </a:lnTo>
                <a:close/>
              </a:path>
            </a:pathLst>
          </a:custGeom>
          <a:blipFill>
            <a:blip r:embed="rId7"/>
            <a:stretch>
              <a:fillRect/>
            </a:stretch>
          </a:blipFill>
        </p:spPr>
      </p:sp>
      <p:sp>
        <p:nvSpPr>
          <p:cNvPr id="8" name="TextBox 8"/>
          <p:cNvSpPr txBox="1"/>
          <p:nvPr/>
        </p:nvSpPr>
        <p:spPr>
          <a:xfrm>
            <a:off x="2846781" y="690130"/>
            <a:ext cx="14962293" cy="619990"/>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DETERMINACIÓN DEL ORDEN P Y Q DE LA SERIE DE TIEMPO</a:t>
            </a:r>
          </a:p>
        </p:txBody>
      </p:sp>
      <p:sp>
        <p:nvSpPr>
          <p:cNvPr id="9" name="TextBox 9"/>
          <p:cNvSpPr txBox="1"/>
          <p:nvPr/>
        </p:nvSpPr>
        <p:spPr>
          <a:xfrm>
            <a:off x="7984074" y="6795649"/>
            <a:ext cx="3463040" cy="2462651"/>
          </a:xfrm>
          <a:prstGeom prst="rect">
            <a:avLst/>
          </a:prstGeom>
        </p:spPr>
        <p:txBody>
          <a:bodyPr lIns="0" tIns="0" rIns="0" bIns="0" rtlCol="0" anchor="t">
            <a:spAutoFit/>
          </a:bodyPr>
          <a:lstStyle/>
          <a:p>
            <a:pPr algn="ctr">
              <a:lnSpc>
                <a:spcPts val="3913"/>
              </a:lnSpc>
            </a:pPr>
            <a:r>
              <a:rPr lang="en-US" sz="2795">
                <a:solidFill>
                  <a:srgbClr val="000000"/>
                </a:solidFill>
                <a:latin typeface="Open Sans Bold"/>
              </a:rPr>
              <a:t>MODELO ARIMA</a:t>
            </a:r>
          </a:p>
          <a:p>
            <a:pPr algn="just">
              <a:lnSpc>
                <a:spcPts val="3913"/>
              </a:lnSpc>
            </a:pPr>
            <a:endParaRPr lang="en-US" sz="2795">
              <a:solidFill>
                <a:srgbClr val="000000"/>
              </a:solidFill>
              <a:latin typeface="Open Sans Bold"/>
            </a:endParaRPr>
          </a:p>
          <a:p>
            <a:pPr algn="just">
              <a:lnSpc>
                <a:spcPts val="3913"/>
              </a:lnSpc>
            </a:pPr>
            <a:r>
              <a:rPr lang="en-US" sz="2795">
                <a:solidFill>
                  <a:srgbClr val="000000"/>
                </a:solidFill>
                <a:latin typeface="Open Sans"/>
              </a:rPr>
              <a:t>p = 14</a:t>
            </a:r>
          </a:p>
          <a:p>
            <a:pPr algn="just">
              <a:lnSpc>
                <a:spcPts val="3913"/>
              </a:lnSpc>
            </a:pPr>
            <a:r>
              <a:rPr lang="en-US" sz="2795">
                <a:solidFill>
                  <a:srgbClr val="000000"/>
                </a:solidFill>
                <a:latin typeface="Open Sans"/>
              </a:rPr>
              <a:t>d = 0</a:t>
            </a:r>
          </a:p>
          <a:p>
            <a:pPr algn="just">
              <a:lnSpc>
                <a:spcPts val="3913"/>
              </a:lnSpc>
            </a:pPr>
            <a:r>
              <a:rPr lang="en-US" sz="2795">
                <a:solidFill>
                  <a:srgbClr val="000000"/>
                </a:solidFill>
                <a:latin typeface="Open Sans"/>
              </a:rPr>
              <a:t>q = 0</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614265" y="6959243"/>
            <a:ext cx="8858435" cy="5202317"/>
          </a:xfrm>
          <a:custGeom>
            <a:avLst/>
            <a:gdLst/>
            <a:ahLst/>
            <a:cxnLst/>
            <a:rect l="l" t="t" r="r" b="b"/>
            <a:pathLst>
              <a:path w="8858435" h="5202317">
                <a:moveTo>
                  <a:pt x="8858435" y="0"/>
                </a:moveTo>
                <a:lnTo>
                  <a:pt x="0" y="0"/>
                </a:lnTo>
                <a:lnTo>
                  <a:pt x="0" y="5202318"/>
                </a:lnTo>
                <a:lnTo>
                  <a:pt x="8858435" y="5202318"/>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50556" y="92583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17332" y="1687901"/>
            <a:ext cx="9508618" cy="6911198"/>
          </a:xfrm>
          <a:custGeom>
            <a:avLst/>
            <a:gdLst/>
            <a:ahLst/>
            <a:cxnLst/>
            <a:rect l="l" t="t" r="r" b="b"/>
            <a:pathLst>
              <a:path w="9508618" h="6911198">
                <a:moveTo>
                  <a:pt x="0" y="0"/>
                </a:moveTo>
                <a:lnTo>
                  <a:pt x="9508619" y="0"/>
                </a:lnTo>
                <a:lnTo>
                  <a:pt x="9508619" y="6911198"/>
                </a:lnTo>
                <a:lnTo>
                  <a:pt x="0" y="6911198"/>
                </a:lnTo>
                <a:lnTo>
                  <a:pt x="0" y="0"/>
                </a:lnTo>
                <a:close/>
              </a:path>
            </a:pathLst>
          </a:custGeom>
          <a:blipFill>
            <a:blip r:embed="rId6"/>
            <a:stretch>
              <a:fillRect/>
            </a:stretch>
          </a:blipFill>
        </p:spPr>
      </p:sp>
      <p:sp>
        <p:nvSpPr>
          <p:cNvPr id="7" name="TextBox 7"/>
          <p:cNvSpPr txBox="1"/>
          <p:nvPr/>
        </p:nvSpPr>
        <p:spPr>
          <a:xfrm>
            <a:off x="10890605" y="1777576"/>
            <a:ext cx="8812646" cy="3646252"/>
          </a:xfrm>
          <a:prstGeom prst="rect">
            <a:avLst/>
          </a:prstGeom>
        </p:spPr>
        <p:txBody>
          <a:bodyPr lIns="0" tIns="0" rIns="0" bIns="0" rtlCol="0" anchor="t">
            <a:spAutoFit/>
          </a:bodyPr>
          <a:lstStyle/>
          <a:p>
            <a:pPr>
              <a:lnSpc>
                <a:spcPts val="3239"/>
              </a:lnSpc>
            </a:pPr>
            <a:r>
              <a:rPr lang="en-US" sz="2314">
                <a:solidFill>
                  <a:srgbClr val="293237"/>
                </a:solidFill>
                <a:latin typeface="Open Sans Light"/>
              </a:rPr>
              <a:t>Evaluación de la normalidad de los residuales</a:t>
            </a:r>
          </a:p>
          <a:p>
            <a:pPr>
              <a:lnSpc>
                <a:spcPts val="3239"/>
              </a:lnSpc>
            </a:pPr>
            <a:r>
              <a:rPr lang="en-US" sz="2314">
                <a:solidFill>
                  <a:srgbClr val="293237"/>
                </a:solidFill>
                <a:latin typeface="Open Sans Light"/>
              </a:rPr>
              <a:t>Normal test results</a:t>
            </a:r>
          </a:p>
          <a:p>
            <a:pPr>
              <a:lnSpc>
                <a:spcPts val="3239"/>
              </a:lnSpc>
            </a:pPr>
            <a:r>
              <a:rPr lang="en-US" sz="2314">
                <a:solidFill>
                  <a:srgbClr val="293237"/>
                </a:solidFill>
                <a:latin typeface="Open Sans Light"/>
              </a:rPr>
              <a:t>p-value = 0.020780937442150937</a:t>
            </a:r>
          </a:p>
          <a:p>
            <a:pPr>
              <a:lnSpc>
                <a:spcPts val="3239"/>
              </a:lnSpc>
            </a:pPr>
            <a:endParaRPr lang="en-US" sz="2314">
              <a:solidFill>
                <a:srgbClr val="293237"/>
              </a:solidFill>
              <a:latin typeface="Open Sans Light"/>
            </a:endParaRPr>
          </a:p>
          <a:p>
            <a:pPr>
              <a:lnSpc>
                <a:spcPts val="3239"/>
              </a:lnSpc>
            </a:pPr>
            <a:r>
              <a:rPr lang="en-US" sz="2314">
                <a:solidFill>
                  <a:srgbClr val="293237"/>
                </a:solidFill>
                <a:latin typeface="Open Sans Light"/>
              </a:rPr>
              <a:t>Error a partir de la inversion de los datos estacionarios</a:t>
            </a:r>
          </a:p>
          <a:p>
            <a:pPr>
              <a:lnSpc>
                <a:spcPts val="3239"/>
              </a:lnSpc>
            </a:pPr>
            <a:r>
              <a:rPr lang="en-US" sz="2314">
                <a:solidFill>
                  <a:srgbClr val="293237"/>
                </a:solidFill>
                <a:latin typeface="Open Sans Light"/>
              </a:rPr>
              <a:t>MSE: 8.24377992989238 </a:t>
            </a:r>
          </a:p>
          <a:p>
            <a:pPr>
              <a:lnSpc>
                <a:spcPts val="3239"/>
              </a:lnSpc>
            </a:pPr>
            <a:r>
              <a:rPr lang="en-US" sz="2314">
                <a:solidFill>
                  <a:srgbClr val="293237"/>
                </a:solidFill>
                <a:latin typeface="Open Sans Light"/>
              </a:rPr>
              <a:t>RMSE: 2.871198343878803 </a:t>
            </a:r>
          </a:p>
          <a:p>
            <a:pPr>
              <a:lnSpc>
                <a:spcPts val="3239"/>
              </a:lnSpc>
            </a:pPr>
            <a:r>
              <a:rPr lang="en-US" sz="2314">
                <a:solidFill>
                  <a:srgbClr val="293237"/>
                </a:solidFill>
                <a:latin typeface="Open Sans Light"/>
              </a:rPr>
              <a:t>MAPE: 252326325029811.2</a:t>
            </a:r>
          </a:p>
          <a:p>
            <a:pPr>
              <a:lnSpc>
                <a:spcPts val="3239"/>
              </a:lnSpc>
              <a:spcBef>
                <a:spcPct val="0"/>
              </a:spcBef>
            </a:pPr>
            <a:endParaRPr lang="en-US" sz="2314">
              <a:solidFill>
                <a:srgbClr val="293237"/>
              </a:solidFill>
              <a:latin typeface="Open Sans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17122" y="8220420"/>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994323" y="-1613122"/>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65071" y="930147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2975730" y="-2463722"/>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6" name="Freeform 6"/>
          <p:cNvSpPr/>
          <p:nvPr/>
        </p:nvSpPr>
        <p:spPr>
          <a:xfrm>
            <a:off x="2427121" y="2823853"/>
            <a:ext cx="13433758" cy="6162681"/>
          </a:xfrm>
          <a:custGeom>
            <a:avLst/>
            <a:gdLst/>
            <a:ahLst/>
            <a:cxnLst/>
            <a:rect l="l" t="t" r="r" b="b"/>
            <a:pathLst>
              <a:path w="13433758" h="6162681">
                <a:moveTo>
                  <a:pt x="0" y="0"/>
                </a:moveTo>
                <a:lnTo>
                  <a:pt x="13433758" y="0"/>
                </a:lnTo>
                <a:lnTo>
                  <a:pt x="13433758" y="6162681"/>
                </a:lnTo>
                <a:lnTo>
                  <a:pt x="0" y="6162681"/>
                </a:lnTo>
                <a:lnTo>
                  <a:pt x="0" y="0"/>
                </a:lnTo>
                <a:close/>
              </a:path>
            </a:pathLst>
          </a:custGeom>
          <a:blipFill>
            <a:blip r:embed="rId5"/>
            <a:stretch>
              <a:fillRect/>
            </a:stretch>
          </a:blipFill>
        </p:spPr>
      </p:sp>
      <p:sp>
        <p:nvSpPr>
          <p:cNvPr id="7" name="TextBox 7"/>
          <p:cNvSpPr txBox="1"/>
          <p:nvPr/>
        </p:nvSpPr>
        <p:spPr>
          <a:xfrm>
            <a:off x="2232463" y="1451346"/>
            <a:ext cx="13823073" cy="796392"/>
          </a:xfrm>
          <a:prstGeom prst="rect">
            <a:avLst/>
          </a:prstGeom>
        </p:spPr>
        <p:txBody>
          <a:bodyPr lIns="0" tIns="0" rIns="0" bIns="0" rtlCol="0" anchor="t">
            <a:spAutoFit/>
          </a:bodyPr>
          <a:lstStyle/>
          <a:p>
            <a:pPr marL="0" lvl="0" indent="0" algn="ctr">
              <a:lnSpc>
                <a:spcPts val="6504"/>
              </a:lnSpc>
              <a:spcBef>
                <a:spcPct val="0"/>
              </a:spcBef>
            </a:pPr>
            <a:r>
              <a:rPr lang="en-US" sz="4646">
                <a:solidFill>
                  <a:srgbClr val="293237"/>
                </a:solidFill>
                <a:latin typeface="League Spartan Bold"/>
              </a:rPr>
              <a:t>PRODUCTO 22 (MONOPOLY)</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281791" flipV="1">
            <a:off x="-4549525" y="-4464480"/>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430217" y="3481465"/>
            <a:ext cx="13427567" cy="5558171"/>
          </a:xfrm>
          <a:custGeom>
            <a:avLst/>
            <a:gdLst/>
            <a:ahLst/>
            <a:cxnLst/>
            <a:rect l="l" t="t" r="r" b="b"/>
            <a:pathLst>
              <a:path w="13427567" h="5558171">
                <a:moveTo>
                  <a:pt x="0" y="0"/>
                </a:moveTo>
                <a:lnTo>
                  <a:pt x="13427566" y="0"/>
                </a:lnTo>
                <a:lnTo>
                  <a:pt x="13427566" y="5558170"/>
                </a:lnTo>
                <a:lnTo>
                  <a:pt x="0" y="5558170"/>
                </a:lnTo>
                <a:lnTo>
                  <a:pt x="0" y="0"/>
                </a:lnTo>
                <a:close/>
              </a:path>
            </a:pathLst>
          </a:custGeom>
          <a:blipFill>
            <a:blip r:embed="rId8"/>
            <a:stretch>
              <a:fillRect/>
            </a:stretch>
          </a:blipFill>
        </p:spPr>
      </p:sp>
      <p:sp>
        <p:nvSpPr>
          <p:cNvPr id="9" name="TextBox 9"/>
          <p:cNvSpPr txBox="1"/>
          <p:nvPr/>
        </p:nvSpPr>
        <p:spPr>
          <a:xfrm>
            <a:off x="2232463" y="1451346"/>
            <a:ext cx="13823073" cy="1615542"/>
          </a:xfrm>
          <a:prstGeom prst="rect">
            <a:avLst/>
          </a:prstGeom>
        </p:spPr>
        <p:txBody>
          <a:bodyPr lIns="0" tIns="0" rIns="0" bIns="0" rtlCol="0" anchor="t">
            <a:spAutoFit/>
          </a:bodyPr>
          <a:lstStyle/>
          <a:p>
            <a:pPr marL="0" lvl="0" indent="0" algn="ctr">
              <a:lnSpc>
                <a:spcPts val="6504"/>
              </a:lnSpc>
              <a:spcBef>
                <a:spcPct val="0"/>
              </a:spcBef>
            </a:pPr>
            <a:r>
              <a:rPr lang="en-US" sz="4646">
                <a:solidFill>
                  <a:srgbClr val="293237"/>
                </a:solidFill>
                <a:latin typeface="League Spartan Bold"/>
              </a:rPr>
              <a:t>UNIDADES VENDIDAS POR UNO CARD GAME (35)</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7873617" flipH="1">
            <a:off x="-3823794" y="-989888"/>
            <a:ext cx="8638181" cy="5072968"/>
          </a:xfrm>
          <a:custGeom>
            <a:avLst/>
            <a:gdLst/>
            <a:ahLst/>
            <a:cxnLst/>
            <a:rect l="l" t="t" r="r" b="b"/>
            <a:pathLst>
              <a:path w="8638181" h="5072968">
                <a:moveTo>
                  <a:pt x="8638181" y="0"/>
                </a:moveTo>
                <a:lnTo>
                  <a:pt x="0" y="0"/>
                </a:lnTo>
                <a:lnTo>
                  <a:pt x="0" y="5072968"/>
                </a:lnTo>
                <a:lnTo>
                  <a:pt x="8638181" y="5072968"/>
                </a:lnTo>
                <a:lnTo>
                  <a:pt x="86381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473517" flipH="1">
            <a:off x="14180449" y="5574674"/>
            <a:ext cx="8858435" cy="5202317"/>
          </a:xfrm>
          <a:custGeom>
            <a:avLst/>
            <a:gdLst/>
            <a:ahLst/>
            <a:cxnLst/>
            <a:rect l="l" t="t" r="r" b="b"/>
            <a:pathLst>
              <a:path w="8858435" h="5202317">
                <a:moveTo>
                  <a:pt x="8858436" y="0"/>
                </a:moveTo>
                <a:lnTo>
                  <a:pt x="0" y="0"/>
                </a:lnTo>
                <a:lnTo>
                  <a:pt x="0" y="5202317"/>
                </a:lnTo>
                <a:lnTo>
                  <a:pt x="8858436" y="5202317"/>
                </a:lnTo>
                <a:lnTo>
                  <a:pt x="885843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36062">
            <a:off x="13623337" y="-4067532"/>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926225" y="7888664"/>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259289" y="5717591"/>
            <a:ext cx="11769422" cy="4208061"/>
          </a:xfrm>
          <a:custGeom>
            <a:avLst/>
            <a:gdLst/>
            <a:ahLst/>
            <a:cxnLst/>
            <a:rect l="l" t="t" r="r" b="b"/>
            <a:pathLst>
              <a:path w="11769422" h="4208061">
                <a:moveTo>
                  <a:pt x="0" y="0"/>
                </a:moveTo>
                <a:lnTo>
                  <a:pt x="11769422" y="0"/>
                </a:lnTo>
                <a:lnTo>
                  <a:pt x="11769422" y="4208062"/>
                </a:lnTo>
                <a:lnTo>
                  <a:pt x="0" y="4208062"/>
                </a:lnTo>
                <a:lnTo>
                  <a:pt x="0" y="0"/>
                </a:lnTo>
                <a:close/>
              </a:path>
            </a:pathLst>
          </a:custGeom>
          <a:blipFill>
            <a:blip r:embed="rId6"/>
            <a:stretch>
              <a:fillRect/>
            </a:stretch>
          </a:blipFill>
        </p:spPr>
      </p:sp>
      <p:sp>
        <p:nvSpPr>
          <p:cNvPr id="7" name="TextBox 7"/>
          <p:cNvSpPr txBox="1"/>
          <p:nvPr/>
        </p:nvSpPr>
        <p:spPr>
          <a:xfrm>
            <a:off x="3091706" y="990600"/>
            <a:ext cx="12104587" cy="969620"/>
          </a:xfrm>
          <a:prstGeom prst="rect">
            <a:avLst/>
          </a:prstGeom>
        </p:spPr>
        <p:txBody>
          <a:bodyPr lIns="0" tIns="0" rIns="0" bIns="0" rtlCol="0" anchor="t">
            <a:spAutoFit/>
          </a:bodyPr>
          <a:lstStyle/>
          <a:p>
            <a:pPr>
              <a:lnSpc>
                <a:spcPts val="3954"/>
              </a:lnSpc>
            </a:pPr>
            <a:r>
              <a:rPr lang="en-US" sz="2907" spc="63">
                <a:solidFill>
                  <a:srgbClr val="292F33"/>
                </a:solidFill>
                <a:latin typeface="League Spartan"/>
              </a:rPr>
              <a:t>DIVISIÓN EN CONJUNTO DE ENTRENAMIENTO Y DE PRUEBA</a:t>
            </a:r>
          </a:p>
          <a:p>
            <a:pPr marL="0" lvl="0" indent="0" algn="l">
              <a:lnSpc>
                <a:spcPts val="3954"/>
              </a:lnSpc>
              <a:spcBef>
                <a:spcPct val="0"/>
              </a:spcBef>
            </a:pPr>
            <a:endParaRPr lang="en-US" sz="2907" spc="63">
              <a:solidFill>
                <a:srgbClr val="292F33"/>
              </a:solidFill>
              <a:latin typeface="League Spartan"/>
            </a:endParaRPr>
          </a:p>
        </p:txBody>
      </p:sp>
      <p:sp>
        <p:nvSpPr>
          <p:cNvPr id="8" name="TextBox 8"/>
          <p:cNvSpPr txBox="1"/>
          <p:nvPr/>
        </p:nvSpPr>
        <p:spPr>
          <a:xfrm>
            <a:off x="252249" y="3037860"/>
            <a:ext cx="9501645" cy="86055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en el df_train:  170</a:t>
            </a:r>
          </a:p>
          <a:p>
            <a:pPr>
              <a:lnSpc>
                <a:spcPts val="3492"/>
              </a:lnSpc>
              <a:spcBef>
                <a:spcPct val="0"/>
              </a:spcBef>
            </a:pPr>
            <a:r>
              <a:rPr lang="en-US" sz="2494">
                <a:solidFill>
                  <a:srgbClr val="293237"/>
                </a:solidFill>
                <a:latin typeface="Open Sans Light"/>
              </a:rPr>
              <a:t>Registros en el df_test:  43</a:t>
            </a:r>
          </a:p>
        </p:txBody>
      </p:sp>
      <p:sp>
        <p:nvSpPr>
          <p:cNvPr id="9" name="TextBox 9"/>
          <p:cNvSpPr txBox="1"/>
          <p:nvPr/>
        </p:nvSpPr>
        <p:spPr>
          <a:xfrm>
            <a:off x="5003072" y="3037860"/>
            <a:ext cx="9501645"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finales del conjunto de entrenamiento</a:t>
            </a:r>
          </a:p>
          <a:p>
            <a:pPr>
              <a:lnSpc>
                <a:spcPts val="3492"/>
              </a:lnSpc>
            </a:pPr>
            <a:r>
              <a:rPr lang="en-US" sz="2494">
                <a:solidFill>
                  <a:srgbClr val="293237"/>
                </a:solidFill>
                <a:latin typeface="Open Sans Light"/>
              </a:rPr>
              <a:t>          Date  Units</a:t>
            </a:r>
          </a:p>
          <a:p>
            <a:pPr>
              <a:lnSpc>
                <a:spcPts val="3492"/>
              </a:lnSpc>
            </a:pPr>
            <a:r>
              <a:rPr lang="en-US" sz="2494">
                <a:solidFill>
                  <a:srgbClr val="293237"/>
                </a:solidFill>
                <a:latin typeface="Open Sans Light"/>
              </a:rPr>
              <a:t>167 2018-06-12      4</a:t>
            </a:r>
          </a:p>
          <a:p>
            <a:pPr>
              <a:lnSpc>
                <a:spcPts val="3492"/>
              </a:lnSpc>
            </a:pPr>
            <a:r>
              <a:rPr lang="en-US" sz="2494">
                <a:solidFill>
                  <a:srgbClr val="293237"/>
                </a:solidFill>
                <a:latin typeface="Open Sans Light"/>
              </a:rPr>
              <a:t>168 2018-06-13     12</a:t>
            </a:r>
          </a:p>
          <a:p>
            <a:pPr>
              <a:lnSpc>
                <a:spcPts val="3492"/>
              </a:lnSpc>
              <a:spcBef>
                <a:spcPct val="0"/>
              </a:spcBef>
            </a:pPr>
            <a:r>
              <a:rPr lang="en-US" sz="2494">
                <a:solidFill>
                  <a:srgbClr val="293237"/>
                </a:solidFill>
                <a:latin typeface="Open Sans Light"/>
              </a:rPr>
              <a:t>169 2018-06-16     10</a:t>
            </a:r>
          </a:p>
        </p:txBody>
      </p:sp>
      <p:sp>
        <p:nvSpPr>
          <p:cNvPr id="10" name="TextBox 10"/>
          <p:cNvSpPr txBox="1"/>
          <p:nvPr/>
        </p:nvSpPr>
        <p:spPr>
          <a:xfrm>
            <a:off x="12243652" y="3038325"/>
            <a:ext cx="7268629" cy="2175003"/>
          </a:xfrm>
          <a:prstGeom prst="rect">
            <a:avLst/>
          </a:prstGeom>
        </p:spPr>
        <p:txBody>
          <a:bodyPr lIns="0" tIns="0" rIns="0" bIns="0" rtlCol="0" anchor="t">
            <a:spAutoFit/>
          </a:bodyPr>
          <a:lstStyle/>
          <a:p>
            <a:pPr>
              <a:lnSpc>
                <a:spcPts val="3492"/>
              </a:lnSpc>
            </a:pPr>
            <a:r>
              <a:rPr lang="en-US" sz="2494">
                <a:solidFill>
                  <a:srgbClr val="293237"/>
                </a:solidFill>
                <a:latin typeface="Open Sans Light"/>
              </a:rPr>
              <a:t>Registros iniciales del conjunto de prueba</a:t>
            </a:r>
          </a:p>
          <a:p>
            <a:pPr>
              <a:lnSpc>
                <a:spcPts val="3492"/>
              </a:lnSpc>
            </a:pPr>
            <a:r>
              <a:rPr lang="en-US" sz="2494">
                <a:solidFill>
                  <a:srgbClr val="293237"/>
                </a:solidFill>
                <a:latin typeface="Open Sans Light"/>
              </a:rPr>
              <a:t>          Date  Units</a:t>
            </a:r>
          </a:p>
          <a:p>
            <a:pPr>
              <a:lnSpc>
                <a:spcPts val="3492"/>
              </a:lnSpc>
            </a:pPr>
            <a:r>
              <a:rPr lang="en-US" sz="2494">
                <a:solidFill>
                  <a:srgbClr val="293237"/>
                </a:solidFill>
                <a:latin typeface="Open Sans Light"/>
              </a:rPr>
              <a:t>170 2018-06-17     22</a:t>
            </a:r>
          </a:p>
          <a:p>
            <a:pPr>
              <a:lnSpc>
                <a:spcPts val="3492"/>
              </a:lnSpc>
            </a:pPr>
            <a:r>
              <a:rPr lang="en-US" sz="2494">
                <a:solidFill>
                  <a:srgbClr val="293237"/>
                </a:solidFill>
                <a:latin typeface="Open Sans Light"/>
              </a:rPr>
              <a:t>171 2018-06-19     10</a:t>
            </a:r>
          </a:p>
          <a:p>
            <a:pPr>
              <a:lnSpc>
                <a:spcPts val="3492"/>
              </a:lnSpc>
              <a:spcBef>
                <a:spcPct val="0"/>
              </a:spcBef>
            </a:pPr>
            <a:r>
              <a:rPr lang="en-US" sz="2494">
                <a:solidFill>
                  <a:srgbClr val="293237"/>
                </a:solidFill>
                <a:latin typeface="Open Sans Light"/>
              </a:rPr>
              <a:t>172 2018-06-23     18</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639869" y="2390431"/>
            <a:ext cx="13069368" cy="4672847"/>
          </a:xfrm>
          <a:custGeom>
            <a:avLst/>
            <a:gdLst/>
            <a:ahLst/>
            <a:cxnLst/>
            <a:rect l="l" t="t" r="r" b="b"/>
            <a:pathLst>
              <a:path w="13069368" h="4672847">
                <a:moveTo>
                  <a:pt x="0" y="0"/>
                </a:moveTo>
                <a:lnTo>
                  <a:pt x="13069369" y="0"/>
                </a:lnTo>
                <a:lnTo>
                  <a:pt x="13069369" y="4672847"/>
                </a:lnTo>
                <a:lnTo>
                  <a:pt x="0" y="4672847"/>
                </a:lnTo>
                <a:lnTo>
                  <a:pt x="0" y="0"/>
                </a:lnTo>
                <a:close/>
              </a:path>
            </a:pathLst>
          </a:custGeom>
          <a:blipFill>
            <a:blip r:embed="rId6"/>
            <a:stretch>
              <a:fillRect/>
            </a:stretch>
          </a:blipFill>
        </p:spPr>
      </p:sp>
      <p:sp>
        <p:nvSpPr>
          <p:cNvPr id="7" name="TextBox 7"/>
          <p:cNvSpPr txBox="1"/>
          <p:nvPr/>
        </p:nvSpPr>
        <p:spPr>
          <a:xfrm>
            <a:off x="4081299" y="691146"/>
            <a:ext cx="5800513" cy="627483"/>
          </a:xfrm>
          <a:prstGeom prst="rect">
            <a:avLst/>
          </a:prstGeom>
        </p:spPr>
        <p:txBody>
          <a:bodyPr lIns="0" tIns="0" rIns="0" bIns="0" rtlCol="0" anchor="t">
            <a:spAutoFit/>
          </a:bodyPr>
          <a:lstStyle/>
          <a:p>
            <a:pPr marL="0" lvl="0" indent="0" algn="l">
              <a:lnSpc>
                <a:spcPts val="5178"/>
              </a:lnSpc>
              <a:spcBef>
                <a:spcPct val="0"/>
              </a:spcBef>
            </a:pPr>
            <a:r>
              <a:rPr lang="en-US" sz="3807" spc="83">
                <a:solidFill>
                  <a:srgbClr val="292F33"/>
                </a:solidFill>
                <a:latin typeface="League Spartan"/>
              </a:rPr>
              <a:t>SERIE ESTACIONARIA</a:t>
            </a:r>
          </a:p>
        </p:txBody>
      </p:sp>
      <p:sp>
        <p:nvSpPr>
          <p:cNvPr id="8" name="TextBox 8"/>
          <p:cNvSpPr txBox="1"/>
          <p:nvPr/>
        </p:nvSpPr>
        <p:spPr>
          <a:xfrm>
            <a:off x="9736568" y="8087455"/>
            <a:ext cx="5066802" cy="1736853"/>
          </a:xfrm>
          <a:prstGeom prst="rect">
            <a:avLst/>
          </a:prstGeom>
        </p:spPr>
        <p:txBody>
          <a:bodyPr lIns="0" tIns="0" rIns="0" bIns="0" rtlCol="0" anchor="t">
            <a:spAutoFit/>
          </a:bodyPr>
          <a:lstStyle/>
          <a:p>
            <a:pPr algn="ctr">
              <a:lnSpc>
                <a:spcPts val="3492"/>
              </a:lnSpc>
            </a:pPr>
            <a:r>
              <a:rPr lang="en-US" sz="2494">
                <a:solidFill>
                  <a:srgbClr val="293237"/>
                </a:solidFill>
                <a:latin typeface="Open Sans Light Bold"/>
              </a:rPr>
              <a:t>ADF</a:t>
            </a:r>
          </a:p>
          <a:p>
            <a:pPr>
              <a:lnSpc>
                <a:spcPts val="3492"/>
              </a:lnSpc>
            </a:pPr>
            <a:endParaRPr lang="en-US" sz="2494">
              <a:solidFill>
                <a:srgbClr val="293237"/>
              </a:solidFill>
              <a:latin typeface="Open Sans Light Bold"/>
            </a:endParaRPr>
          </a:p>
          <a:p>
            <a:pPr>
              <a:lnSpc>
                <a:spcPts val="3492"/>
              </a:lnSpc>
            </a:pPr>
            <a:r>
              <a:rPr lang="en-US" sz="2494">
                <a:solidFill>
                  <a:srgbClr val="293237"/>
                </a:solidFill>
                <a:latin typeface="Open Sans Light"/>
              </a:rPr>
              <a:t>Valor p: 2.954023647086504e-17</a:t>
            </a:r>
          </a:p>
          <a:p>
            <a:pPr>
              <a:lnSpc>
                <a:spcPts val="3492"/>
              </a:lnSpc>
              <a:spcBef>
                <a:spcPct val="0"/>
              </a:spcBef>
            </a:pPr>
            <a:endParaRPr lang="en-US" sz="2494">
              <a:solidFill>
                <a:srgbClr val="293237"/>
              </a:solidFill>
              <a:latin typeface="Open Sans 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734491" y="8504374"/>
            <a:ext cx="9719988" cy="8924716"/>
          </a:xfrm>
          <a:custGeom>
            <a:avLst/>
            <a:gdLst/>
            <a:ahLst/>
            <a:cxnLst/>
            <a:rect l="l" t="t" r="r" b="b"/>
            <a:pathLst>
              <a:path w="9719988" h="8924716">
                <a:moveTo>
                  <a:pt x="0" y="0"/>
                </a:moveTo>
                <a:lnTo>
                  <a:pt x="9719987" y="0"/>
                </a:lnTo>
                <a:lnTo>
                  <a:pt x="9719987" y="8924716"/>
                </a:lnTo>
                <a:lnTo>
                  <a:pt x="0" y="892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2831" flipV="1">
            <a:off x="-3506686" y="-4891937"/>
            <a:ext cx="12080352" cy="7094461"/>
          </a:xfrm>
          <a:custGeom>
            <a:avLst/>
            <a:gdLst/>
            <a:ahLst/>
            <a:cxnLst/>
            <a:rect l="l" t="t" r="r" b="b"/>
            <a:pathLst>
              <a:path w="12080352" h="7094461">
                <a:moveTo>
                  <a:pt x="0" y="7094462"/>
                </a:moveTo>
                <a:lnTo>
                  <a:pt x="12080352" y="7094462"/>
                </a:lnTo>
                <a:lnTo>
                  <a:pt x="12080352"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367383" flipV="1">
            <a:off x="13125586" y="4587849"/>
            <a:ext cx="12080352" cy="7094461"/>
          </a:xfrm>
          <a:custGeom>
            <a:avLst/>
            <a:gdLst/>
            <a:ahLst/>
            <a:cxnLst/>
            <a:rect l="l" t="t" r="r" b="b"/>
            <a:pathLst>
              <a:path w="12080352" h="7094461">
                <a:moveTo>
                  <a:pt x="0" y="7094462"/>
                </a:moveTo>
                <a:lnTo>
                  <a:pt x="12080353" y="7094462"/>
                </a:lnTo>
                <a:lnTo>
                  <a:pt x="12080353" y="0"/>
                </a:lnTo>
                <a:lnTo>
                  <a:pt x="0" y="0"/>
                </a:lnTo>
                <a:lnTo>
                  <a:pt x="0" y="70944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6255" y="2687472"/>
            <a:ext cx="8807694" cy="3050710"/>
          </a:xfrm>
          <a:custGeom>
            <a:avLst/>
            <a:gdLst/>
            <a:ahLst/>
            <a:cxnLst/>
            <a:rect l="l" t="t" r="r" b="b"/>
            <a:pathLst>
              <a:path w="8807694" h="3050710">
                <a:moveTo>
                  <a:pt x="0" y="0"/>
                </a:moveTo>
                <a:lnTo>
                  <a:pt x="8807694" y="0"/>
                </a:lnTo>
                <a:lnTo>
                  <a:pt x="8807694" y="3050710"/>
                </a:lnTo>
                <a:lnTo>
                  <a:pt x="0" y="3050710"/>
                </a:lnTo>
                <a:lnTo>
                  <a:pt x="0" y="0"/>
                </a:lnTo>
                <a:close/>
              </a:path>
            </a:pathLst>
          </a:custGeom>
          <a:blipFill>
            <a:blip r:embed="rId6"/>
            <a:stretch>
              <a:fillRect/>
            </a:stretch>
          </a:blipFill>
        </p:spPr>
      </p:sp>
      <p:sp>
        <p:nvSpPr>
          <p:cNvPr id="7" name="Freeform 7"/>
          <p:cNvSpPr/>
          <p:nvPr/>
        </p:nvSpPr>
        <p:spPr>
          <a:xfrm>
            <a:off x="9715594" y="2687472"/>
            <a:ext cx="8294786" cy="3050710"/>
          </a:xfrm>
          <a:custGeom>
            <a:avLst/>
            <a:gdLst/>
            <a:ahLst/>
            <a:cxnLst/>
            <a:rect l="l" t="t" r="r" b="b"/>
            <a:pathLst>
              <a:path w="8294786" h="3050710">
                <a:moveTo>
                  <a:pt x="0" y="0"/>
                </a:moveTo>
                <a:lnTo>
                  <a:pt x="8294786" y="0"/>
                </a:lnTo>
                <a:lnTo>
                  <a:pt x="8294786" y="3050710"/>
                </a:lnTo>
                <a:lnTo>
                  <a:pt x="0" y="3050710"/>
                </a:lnTo>
                <a:lnTo>
                  <a:pt x="0" y="0"/>
                </a:lnTo>
                <a:close/>
              </a:path>
            </a:pathLst>
          </a:custGeom>
          <a:blipFill>
            <a:blip r:embed="rId7"/>
            <a:stretch>
              <a:fillRect/>
            </a:stretch>
          </a:blipFill>
        </p:spPr>
      </p:sp>
      <p:sp>
        <p:nvSpPr>
          <p:cNvPr id="8" name="TextBox 8"/>
          <p:cNvSpPr txBox="1"/>
          <p:nvPr/>
        </p:nvSpPr>
        <p:spPr>
          <a:xfrm>
            <a:off x="2846781" y="690130"/>
            <a:ext cx="14962293" cy="619990"/>
          </a:xfrm>
          <a:prstGeom prst="rect">
            <a:avLst/>
          </a:prstGeom>
        </p:spPr>
        <p:txBody>
          <a:bodyPr lIns="0" tIns="0" rIns="0" bIns="0" rtlCol="0" anchor="t">
            <a:spAutoFit/>
          </a:bodyPr>
          <a:lstStyle/>
          <a:p>
            <a:pPr marL="0" lvl="0" indent="0" algn="l">
              <a:lnSpc>
                <a:spcPts val="5042"/>
              </a:lnSpc>
              <a:spcBef>
                <a:spcPct val="0"/>
              </a:spcBef>
            </a:pPr>
            <a:r>
              <a:rPr lang="en-US" sz="3707" spc="81">
                <a:solidFill>
                  <a:srgbClr val="292F33"/>
                </a:solidFill>
                <a:latin typeface="League Spartan"/>
              </a:rPr>
              <a:t>DETERMINACIÓN DEL ORDEN P Y Q DE LA SERIE DE TIEMPO</a:t>
            </a:r>
          </a:p>
        </p:txBody>
      </p:sp>
      <p:sp>
        <p:nvSpPr>
          <p:cNvPr id="9" name="TextBox 9"/>
          <p:cNvSpPr txBox="1"/>
          <p:nvPr/>
        </p:nvSpPr>
        <p:spPr>
          <a:xfrm>
            <a:off x="7984074" y="6795649"/>
            <a:ext cx="3463040" cy="2462651"/>
          </a:xfrm>
          <a:prstGeom prst="rect">
            <a:avLst/>
          </a:prstGeom>
        </p:spPr>
        <p:txBody>
          <a:bodyPr lIns="0" tIns="0" rIns="0" bIns="0" rtlCol="0" anchor="t">
            <a:spAutoFit/>
          </a:bodyPr>
          <a:lstStyle/>
          <a:p>
            <a:pPr algn="ctr">
              <a:lnSpc>
                <a:spcPts val="3913"/>
              </a:lnSpc>
            </a:pPr>
            <a:r>
              <a:rPr lang="en-US" sz="2795">
                <a:solidFill>
                  <a:srgbClr val="000000"/>
                </a:solidFill>
                <a:latin typeface="Open Sans Bold"/>
              </a:rPr>
              <a:t>MODELO ARIMA</a:t>
            </a:r>
          </a:p>
          <a:p>
            <a:pPr algn="just">
              <a:lnSpc>
                <a:spcPts val="3913"/>
              </a:lnSpc>
            </a:pPr>
            <a:endParaRPr lang="en-US" sz="2795">
              <a:solidFill>
                <a:srgbClr val="000000"/>
              </a:solidFill>
              <a:latin typeface="Open Sans Bold"/>
            </a:endParaRPr>
          </a:p>
          <a:p>
            <a:pPr algn="just">
              <a:lnSpc>
                <a:spcPts val="3913"/>
              </a:lnSpc>
            </a:pPr>
            <a:r>
              <a:rPr lang="en-US" sz="2795">
                <a:solidFill>
                  <a:srgbClr val="000000"/>
                </a:solidFill>
                <a:latin typeface="Open Sans"/>
              </a:rPr>
              <a:t>p = 15</a:t>
            </a:r>
          </a:p>
          <a:p>
            <a:pPr algn="just">
              <a:lnSpc>
                <a:spcPts val="3913"/>
              </a:lnSpc>
            </a:pPr>
            <a:r>
              <a:rPr lang="en-US" sz="2795">
                <a:solidFill>
                  <a:srgbClr val="000000"/>
                </a:solidFill>
                <a:latin typeface="Open Sans"/>
              </a:rPr>
              <a:t>d = 0</a:t>
            </a:r>
          </a:p>
          <a:p>
            <a:pPr algn="just">
              <a:lnSpc>
                <a:spcPts val="3913"/>
              </a:lnSpc>
            </a:pPr>
            <a:r>
              <a:rPr lang="en-US" sz="2795">
                <a:solidFill>
                  <a:srgbClr val="000000"/>
                </a:solidFill>
                <a:latin typeface="Open Sans"/>
              </a:rPr>
              <a:t>q = 1</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0126938" flipH="1">
            <a:off x="-1495031" y="-2250362"/>
            <a:ext cx="7070834" cy="4152508"/>
          </a:xfrm>
          <a:custGeom>
            <a:avLst/>
            <a:gdLst/>
            <a:ahLst/>
            <a:cxnLst/>
            <a:rect l="l" t="t" r="r" b="b"/>
            <a:pathLst>
              <a:path w="7070834" h="4152508">
                <a:moveTo>
                  <a:pt x="7070835" y="0"/>
                </a:moveTo>
                <a:lnTo>
                  <a:pt x="0" y="0"/>
                </a:lnTo>
                <a:lnTo>
                  <a:pt x="0" y="4152508"/>
                </a:lnTo>
                <a:lnTo>
                  <a:pt x="7070835" y="4152508"/>
                </a:lnTo>
                <a:lnTo>
                  <a:pt x="70708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614265" y="6959243"/>
            <a:ext cx="8858435" cy="5202317"/>
          </a:xfrm>
          <a:custGeom>
            <a:avLst/>
            <a:gdLst/>
            <a:ahLst/>
            <a:cxnLst/>
            <a:rect l="l" t="t" r="r" b="b"/>
            <a:pathLst>
              <a:path w="8858435" h="5202317">
                <a:moveTo>
                  <a:pt x="8858435" y="0"/>
                </a:moveTo>
                <a:lnTo>
                  <a:pt x="0" y="0"/>
                </a:lnTo>
                <a:lnTo>
                  <a:pt x="0" y="5202318"/>
                </a:lnTo>
                <a:lnTo>
                  <a:pt x="8858435" y="5202318"/>
                </a:lnTo>
                <a:lnTo>
                  <a:pt x="88584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70274" y="-4346999"/>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50556" y="9258300"/>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06399" y="1679954"/>
            <a:ext cx="9530486" cy="6927092"/>
          </a:xfrm>
          <a:custGeom>
            <a:avLst/>
            <a:gdLst/>
            <a:ahLst/>
            <a:cxnLst/>
            <a:rect l="l" t="t" r="r" b="b"/>
            <a:pathLst>
              <a:path w="9530486" h="6927092">
                <a:moveTo>
                  <a:pt x="0" y="0"/>
                </a:moveTo>
                <a:lnTo>
                  <a:pt x="9530485" y="0"/>
                </a:lnTo>
                <a:lnTo>
                  <a:pt x="9530485" y="6927092"/>
                </a:lnTo>
                <a:lnTo>
                  <a:pt x="0" y="6927092"/>
                </a:lnTo>
                <a:lnTo>
                  <a:pt x="0" y="0"/>
                </a:lnTo>
                <a:close/>
              </a:path>
            </a:pathLst>
          </a:custGeom>
          <a:blipFill>
            <a:blip r:embed="rId6"/>
            <a:stretch>
              <a:fillRect/>
            </a:stretch>
          </a:blipFill>
        </p:spPr>
      </p:sp>
      <p:sp>
        <p:nvSpPr>
          <p:cNvPr id="7" name="TextBox 7"/>
          <p:cNvSpPr txBox="1"/>
          <p:nvPr/>
        </p:nvSpPr>
        <p:spPr>
          <a:xfrm>
            <a:off x="10890605" y="1777576"/>
            <a:ext cx="8812646" cy="3646252"/>
          </a:xfrm>
          <a:prstGeom prst="rect">
            <a:avLst/>
          </a:prstGeom>
        </p:spPr>
        <p:txBody>
          <a:bodyPr lIns="0" tIns="0" rIns="0" bIns="0" rtlCol="0" anchor="t">
            <a:spAutoFit/>
          </a:bodyPr>
          <a:lstStyle/>
          <a:p>
            <a:pPr>
              <a:lnSpc>
                <a:spcPts val="3239"/>
              </a:lnSpc>
            </a:pPr>
            <a:r>
              <a:rPr lang="en-US" sz="2314">
                <a:solidFill>
                  <a:srgbClr val="293237"/>
                </a:solidFill>
                <a:latin typeface="Open Sans Light"/>
              </a:rPr>
              <a:t>Evaluación de la normalidad de los residuales</a:t>
            </a:r>
          </a:p>
          <a:p>
            <a:pPr>
              <a:lnSpc>
                <a:spcPts val="3239"/>
              </a:lnSpc>
            </a:pPr>
            <a:r>
              <a:rPr lang="en-US" sz="2314">
                <a:solidFill>
                  <a:srgbClr val="293237"/>
                </a:solidFill>
                <a:latin typeface="Open Sans Light"/>
              </a:rPr>
              <a:t>Normal test results</a:t>
            </a:r>
          </a:p>
          <a:p>
            <a:pPr>
              <a:lnSpc>
                <a:spcPts val="3239"/>
              </a:lnSpc>
            </a:pPr>
            <a:r>
              <a:rPr lang="en-US" sz="2314">
                <a:solidFill>
                  <a:srgbClr val="293237"/>
                </a:solidFill>
                <a:latin typeface="Open Sans Light"/>
              </a:rPr>
              <a:t>p-value = 0.5190607131569442</a:t>
            </a:r>
          </a:p>
          <a:p>
            <a:pPr>
              <a:lnSpc>
                <a:spcPts val="3239"/>
              </a:lnSpc>
            </a:pPr>
            <a:endParaRPr lang="en-US" sz="2314">
              <a:solidFill>
                <a:srgbClr val="293237"/>
              </a:solidFill>
              <a:latin typeface="Open Sans Light"/>
            </a:endParaRPr>
          </a:p>
          <a:p>
            <a:pPr>
              <a:lnSpc>
                <a:spcPts val="3239"/>
              </a:lnSpc>
            </a:pPr>
            <a:r>
              <a:rPr lang="en-US" sz="2314">
                <a:solidFill>
                  <a:srgbClr val="293237"/>
                </a:solidFill>
                <a:latin typeface="Open Sans Light"/>
              </a:rPr>
              <a:t>Error a partir de la inversion de los datos estacionarios</a:t>
            </a:r>
          </a:p>
          <a:p>
            <a:pPr>
              <a:lnSpc>
                <a:spcPts val="3239"/>
              </a:lnSpc>
            </a:pPr>
            <a:r>
              <a:rPr lang="en-US" sz="2314">
                <a:solidFill>
                  <a:srgbClr val="293237"/>
                </a:solidFill>
                <a:latin typeface="Open Sans Light"/>
              </a:rPr>
              <a:t>MSE: 1.3302355533303036 </a:t>
            </a:r>
          </a:p>
          <a:p>
            <a:pPr>
              <a:lnSpc>
                <a:spcPts val="3239"/>
              </a:lnSpc>
            </a:pPr>
            <a:r>
              <a:rPr lang="en-US" sz="2314">
                <a:solidFill>
                  <a:srgbClr val="293237"/>
                </a:solidFill>
                <a:latin typeface="Open Sans Light"/>
              </a:rPr>
              <a:t>RMSE: 1.1533583802662135 </a:t>
            </a:r>
          </a:p>
          <a:p>
            <a:pPr>
              <a:lnSpc>
                <a:spcPts val="3239"/>
              </a:lnSpc>
            </a:pPr>
            <a:r>
              <a:rPr lang="en-US" sz="2314">
                <a:solidFill>
                  <a:srgbClr val="293237"/>
                </a:solidFill>
                <a:latin typeface="Open Sans Light"/>
              </a:rPr>
              <a:t>MAPE: 0.30744469121932017</a:t>
            </a:r>
          </a:p>
          <a:p>
            <a:pPr>
              <a:lnSpc>
                <a:spcPts val="3239"/>
              </a:lnSpc>
              <a:spcBef>
                <a:spcPct val="0"/>
              </a:spcBef>
            </a:pPr>
            <a:endParaRPr lang="en-US" sz="2314">
              <a:solidFill>
                <a:srgbClr val="293237"/>
              </a:solidFill>
              <a:latin typeface="Open Sans 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a:off x="11317122" y="8220420"/>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58917">
            <a:off x="-994323" y="-1613122"/>
            <a:ext cx="8329703" cy="3952823"/>
          </a:xfrm>
          <a:custGeom>
            <a:avLst/>
            <a:gdLst/>
            <a:ahLst/>
            <a:cxnLst/>
            <a:rect l="l" t="t" r="r" b="b"/>
            <a:pathLst>
              <a:path w="8329703" h="3952823">
                <a:moveTo>
                  <a:pt x="0" y="0"/>
                </a:moveTo>
                <a:lnTo>
                  <a:pt x="8329703" y="0"/>
                </a:lnTo>
                <a:lnTo>
                  <a:pt x="8329703" y="3952822"/>
                </a:lnTo>
                <a:lnTo>
                  <a:pt x="0" y="3952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65071" y="9301476"/>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5" name="Freeform 5"/>
          <p:cNvSpPr/>
          <p:nvPr/>
        </p:nvSpPr>
        <p:spPr>
          <a:xfrm>
            <a:off x="-2975730" y="-2463722"/>
            <a:ext cx="6298659" cy="3873675"/>
          </a:xfrm>
          <a:custGeom>
            <a:avLst/>
            <a:gdLst/>
            <a:ahLst/>
            <a:cxnLst/>
            <a:rect l="l" t="t" r="r" b="b"/>
            <a:pathLst>
              <a:path w="6298659" h="3873675">
                <a:moveTo>
                  <a:pt x="0" y="0"/>
                </a:moveTo>
                <a:lnTo>
                  <a:pt x="6298659" y="0"/>
                </a:lnTo>
                <a:lnTo>
                  <a:pt x="6298659" y="3873675"/>
                </a:lnTo>
                <a:lnTo>
                  <a:pt x="0" y="3873675"/>
                </a:lnTo>
                <a:lnTo>
                  <a:pt x="0" y="0"/>
                </a:lnTo>
                <a:close/>
              </a:path>
            </a:pathLst>
          </a:custGeom>
          <a:blipFill>
            <a:blip r:embed="rId4"/>
            <a:stretch>
              <a:fillRect/>
            </a:stretch>
          </a:blipFill>
        </p:spPr>
      </p:sp>
      <p:sp>
        <p:nvSpPr>
          <p:cNvPr id="6" name="Freeform 6"/>
          <p:cNvSpPr/>
          <p:nvPr/>
        </p:nvSpPr>
        <p:spPr>
          <a:xfrm>
            <a:off x="3118222" y="2710005"/>
            <a:ext cx="12051556" cy="5510415"/>
          </a:xfrm>
          <a:custGeom>
            <a:avLst/>
            <a:gdLst/>
            <a:ahLst/>
            <a:cxnLst/>
            <a:rect l="l" t="t" r="r" b="b"/>
            <a:pathLst>
              <a:path w="12051556" h="5510415">
                <a:moveTo>
                  <a:pt x="0" y="0"/>
                </a:moveTo>
                <a:lnTo>
                  <a:pt x="12051556" y="0"/>
                </a:lnTo>
                <a:lnTo>
                  <a:pt x="12051556" y="5510415"/>
                </a:lnTo>
                <a:lnTo>
                  <a:pt x="0" y="5510415"/>
                </a:lnTo>
                <a:lnTo>
                  <a:pt x="0" y="0"/>
                </a:lnTo>
                <a:close/>
              </a:path>
            </a:pathLst>
          </a:custGeom>
          <a:blipFill>
            <a:blip r:embed="rId5"/>
            <a:stretch>
              <a:fillRect/>
            </a:stretch>
          </a:blipFill>
        </p:spPr>
      </p:sp>
      <p:sp>
        <p:nvSpPr>
          <p:cNvPr id="7" name="TextBox 7"/>
          <p:cNvSpPr txBox="1"/>
          <p:nvPr/>
        </p:nvSpPr>
        <p:spPr>
          <a:xfrm>
            <a:off x="2232463" y="1451346"/>
            <a:ext cx="13823073" cy="796392"/>
          </a:xfrm>
          <a:prstGeom prst="rect">
            <a:avLst/>
          </a:prstGeom>
        </p:spPr>
        <p:txBody>
          <a:bodyPr lIns="0" tIns="0" rIns="0" bIns="0" rtlCol="0" anchor="t">
            <a:spAutoFit/>
          </a:bodyPr>
          <a:lstStyle/>
          <a:p>
            <a:pPr marL="0" lvl="0" indent="0" algn="ctr">
              <a:lnSpc>
                <a:spcPts val="6504"/>
              </a:lnSpc>
              <a:spcBef>
                <a:spcPct val="0"/>
              </a:spcBef>
            </a:pPr>
            <a:r>
              <a:rPr lang="en-US" sz="4646">
                <a:solidFill>
                  <a:srgbClr val="293237"/>
                </a:solidFill>
                <a:latin typeface="League Spartan Bold"/>
              </a:rPr>
              <a:t>PRODUCTO 35 (UNO CARD GAME)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sp>
        <p:nvSpPr>
          <p:cNvPr id="2" name="Freeform 2"/>
          <p:cNvSpPr/>
          <p:nvPr/>
        </p:nvSpPr>
        <p:spPr>
          <a:xfrm rot="-1281791" flipV="1">
            <a:off x="-4549525" y="-4464480"/>
            <a:ext cx="12080352" cy="7094461"/>
          </a:xfrm>
          <a:custGeom>
            <a:avLst/>
            <a:gdLst/>
            <a:ahLst/>
            <a:cxnLst/>
            <a:rect l="l" t="t" r="r" b="b"/>
            <a:pathLst>
              <a:path w="12080352" h="7094461">
                <a:moveTo>
                  <a:pt x="0" y="7094461"/>
                </a:moveTo>
                <a:lnTo>
                  <a:pt x="12080352" y="7094461"/>
                </a:lnTo>
                <a:lnTo>
                  <a:pt x="12080352" y="0"/>
                </a:lnTo>
                <a:lnTo>
                  <a:pt x="0" y="0"/>
                </a:lnTo>
                <a:lnTo>
                  <a:pt x="0" y="70944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04664" y="-4239307"/>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31136" y="-4239307"/>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66780" y="9039635"/>
            <a:ext cx="6722198" cy="6172200"/>
          </a:xfrm>
          <a:custGeom>
            <a:avLst/>
            <a:gdLst/>
            <a:ahLst/>
            <a:cxnLst/>
            <a:rect l="l" t="t" r="r" b="b"/>
            <a:pathLst>
              <a:path w="6722198" h="6172200">
                <a:moveTo>
                  <a:pt x="0" y="0"/>
                </a:moveTo>
                <a:lnTo>
                  <a:pt x="6722198" y="0"/>
                </a:lnTo>
                <a:lnTo>
                  <a:pt x="6722198" y="6172200"/>
                </a:lnTo>
                <a:lnTo>
                  <a:pt x="0" y="6172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24881" y="7540269"/>
            <a:ext cx="4985647" cy="5303879"/>
          </a:xfrm>
          <a:custGeom>
            <a:avLst/>
            <a:gdLst/>
            <a:ahLst/>
            <a:cxnLst/>
            <a:rect l="l" t="t" r="r" b="b"/>
            <a:pathLst>
              <a:path w="4985647" h="5303879">
                <a:moveTo>
                  <a:pt x="0" y="0"/>
                </a:moveTo>
                <a:lnTo>
                  <a:pt x="4985647" y="0"/>
                </a:lnTo>
                <a:lnTo>
                  <a:pt x="4985647" y="5303879"/>
                </a:lnTo>
                <a:lnTo>
                  <a:pt x="0" y="5303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H="1">
            <a:off x="10120078" y="8092005"/>
            <a:ext cx="12080352" cy="7094461"/>
          </a:xfrm>
          <a:custGeom>
            <a:avLst/>
            <a:gdLst/>
            <a:ahLst/>
            <a:cxnLst/>
            <a:rect l="l" t="t" r="r" b="b"/>
            <a:pathLst>
              <a:path w="12080352" h="7094461">
                <a:moveTo>
                  <a:pt x="12080352" y="0"/>
                </a:moveTo>
                <a:lnTo>
                  <a:pt x="0" y="0"/>
                </a:lnTo>
                <a:lnTo>
                  <a:pt x="0" y="7094462"/>
                </a:lnTo>
                <a:lnTo>
                  <a:pt x="12080352" y="7094462"/>
                </a:lnTo>
                <a:lnTo>
                  <a:pt x="120803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482575" y="3552662"/>
            <a:ext cx="13322850" cy="5514824"/>
          </a:xfrm>
          <a:custGeom>
            <a:avLst/>
            <a:gdLst/>
            <a:ahLst/>
            <a:cxnLst/>
            <a:rect l="l" t="t" r="r" b="b"/>
            <a:pathLst>
              <a:path w="13322850" h="5514824">
                <a:moveTo>
                  <a:pt x="0" y="0"/>
                </a:moveTo>
                <a:lnTo>
                  <a:pt x="13322850" y="0"/>
                </a:lnTo>
                <a:lnTo>
                  <a:pt x="13322850" y="5514825"/>
                </a:lnTo>
                <a:lnTo>
                  <a:pt x="0" y="5514825"/>
                </a:lnTo>
                <a:lnTo>
                  <a:pt x="0" y="0"/>
                </a:lnTo>
                <a:close/>
              </a:path>
            </a:pathLst>
          </a:custGeom>
          <a:blipFill>
            <a:blip r:embed="rId8"/>
            <a:stretch>
              <a:fillRect/>
            </a:stretch>
          </a:blipFill>
        </p:spPr>
      </p:sp>
      <p:sp>
        <p:nvSpPr>
          <p:cNvPr id="9" name="TextBox 9"/>
          <p:cNvSpPr txBox="1"/>
          <p:nvPr/>
        </p:nvSpPr>
        <p:spPr>
          <a:xfrm>
            <a:off x="2232463" y="1451346"/>
            <a:ext cx="13823073" cy="1615542"/>
          </a:xfrm>
          <a:prstGeom prst="rect">
            <a:avLst/>
          </a:prstGeom>
        </p:spPr>
        <p:txBody>
          <a:bodyPr lIns="0" tIns="0" rIns="0" bIns="0" rtlCol="0" anchor="t">
            <a:spAutoFit/>
          </a:bodyPr>
          <a:lstStyle/>
          <a:p>
            <a:pPr marL="0" lvl="0" indent="0" algn="ctr">
              <a:lnSpc>
                <a:spcPts val="6504"/>
              </a:lnSpc>
              <a:spcBef>
                <a:spcPct val="0"/>
              </a:spcBef>
            </a:pPr>
            <a:r>
              <a:rPr lang="en-US" sz="4646">
                <a:solidFill>
                  <a:srgbClr val="293237"/>
                </a:solidFill>
                <a:latin typeface="League Spartan Bold"/>
              </a:rPr>
              <a:t>UNIDADES VENDIDAS POR MINI BASKETBALL HOOP (20)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4367</Words>
  <Application>Microsoft Office PowerPoint</Application>
  <PresentationFormat>Personalizado</PresentationFormat>
  <Paragraphs>1139</Paragraphs>
  <Slides>117</Slides>
  <Notes>0</Notes>
  <HiddenSlides>0</HiddenSlides>
  <MMClips>0</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117</vt:i4>
      </vt:variant>
    </vt:vector>
  </HeadingPairs>
  <TitlesOfParts>
    <vt:vector size="135" baseType="lpstr">
      <vt:lpstr>Arial</vt:lpstr>
      <vt:lpstr>Open Sans Extra Bold Italics</vt:lpstr>
      <vt:lpstr>Open Sans Bold</vt:lpstr>
      <vt:lpstr>Courgette</vt:lpstr>
      <vt:lpstr>League Spartan Bold</vt:lpstr>
      <vt:lpstr>Open Sans Light Italics</vt:lpstr>
      <vt:lpstr>Archivo Black</vt:lpstr>
      <vt:lpstr>Open Sans</vt:lpstr>
      <vt:lpstr>League Spartan Bold Italics</vt:lpstr>
      <vt:lpstr>League Spartan</vt:lpstr>
      <vt:lpstr>Open Sans Italics</vt:lpstr>
      <vt:lpstr>Open Sans Light</vt:lpstr>
      <vt:lpstr>Calibri</vt:lpstr>
      <vt:lpstr>Open Sans Extra Bold</vt:lpstr>
      <vt:lpstr>Open Sans Light Bold</vt:lpstr>
      <vt:lpstr>Roboto</vt:lpstr>
      <vt:lpstr>Open Sans Bold Italics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ST - Modelado</dc:title>
  <cp:lastModifiedBy>Vianey Maravilla Perez</cp:lastModifiedBy>
  <cp:revision>2</cp:revision>
  <dcterms:created xsi:type="dcterms:W3CDTF">2006-08-16T00:00:00Z</dcterms:created>
  <dcterms:modified xsi:type="dcterms:W3CDTF">2023-06-16T17:29:45Z</dcterms:modified>
  <dc:identifier>DAFltrxZhgc</dc:identifier>
</cp:coreProperties>
</file>